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Corben"/>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8" Type="http://schemas.openxmlformats.org/officeDocument/2006/relationships/slide" Target="slides/slide4.xml"/><Relationship Id="rId18" Type="http://schemas.openxmlformats.org/officeDocument/2006/relationships/customXml" Target="../customXml/item1.xml"/><Relationship Id="rId3" Type="http://schemas.openxmlformats.org/officeDocument/2006/relationships/slideMaster" Target="slideMasters/slideMaster1.xml"/><Relationship Id="rId21" Type="http://schemas.openxmlformats.org/officeDocument/2006/relationships/customXml" Target="../customXml/item4.xml"/><Relationship Id="rId12" Type="http://schemas.openxmlformats.org/officeDocument/2006/relationships/slide" Target="slides/slide8.xml"/><Relationship Id="rId17" Type="http://schemas.openxmlformats.org/officeDocument/2006/relationships/font" Target="fonts/Corben-bold.fntdata"/><Relationship Id="rId7" Type="http://schemas.openxmlformats.org/officeDocument/2006/relationships/slide" Target="slides/slide3.xml"/><Relationship Id="rId2" Type="http://schemas.openxmlformats.org/officeDocument/2006/relationships/presProps" Target="presProps.xml"/><Relationship Id="rId16" Type="http://schemas.openxmlformats.org/officeDocument/2006/relationships/slide" Target="slides/slide12.xml"/><Relationship Id="rId20" Type="http://schemas.openxmlformats.org/officeDocument/2006/relationships/customXml" Target="../customXml/item3.xml"/><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slide" Target="slides/slide1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 name="Shape 17"/>
        <p:cNvGrpSpPr/>
        <p:nvPr/>
      </p:nvGrpSpPr>
      <p:grpSpPr>
        <a:xfrm>
          <a:off x="0" y="0"/>
          <a:ext cx="0" cy="0"/>
          <a:chOff x="0" y="0"/>
          <a:chExt cx="0" cy="0"/>
        </a:xfrm>
      </p:grpSpPr>
      <p:sp>
        <p:nvSpPr>
          <p:cNvPr id="18" name="Google Shape;18;p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 name="Google Shape;20;p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 name="Google Shape;22;p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12.png"/><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21.pn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teacherspayteachers.com/Product/Life-Skills-Life-Skills-Lessons-2542834" TargetMode="External"/><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idx="1" type="subTitle"/>
          </p:nvPr>
        </p:nvSpPr>
        <p:spPr>
          <a:xfrm>
            <a:off x="1761564" y="421318"/>
            <a:ext cx="9605493" cy="1646634"/>
          </a:xfrm>
          <a:prstGeom prst="rect">
            <a:avLst/>
          </a:prstGeom>
          <a:solidFill>
            <a:srgbClr val="FFC000"/>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t/>
            </a:r>
            <a:endParaRPr sz="1100">
              <a:latin typeface="Arial"/>
              <a:ea typeface="Arial"/>
              <a:cs typeface="Arial"/>
              <a:sym typeface="Arial"/>
            </a:endParaRPr>
          </a:p>
          <a:p>
            <a:pPr indent="0" lvl="0" marL="0" rtl="0" algn="ctr">
              <a:lnSpc>
                <a:spcPct val="90000"/>
              </a:lnSpc>
              <a:spcBef>
                <a:spcPts val="1000"/>
              </a:spcBef>
              <a:spcAft>
                <a:spcPts val="0"/>
              </a:spcAft>
              <a:buClr>
                <a:schemeClr val="dk1"/>
              </a:buClr>
              <a:buSzPts val="3200"/>
              <a:buNone/>
            </a:pPr>
            <a:r>
              <a:rPr b="1" lang="en-US" sz="3200">
                <a:latin typeface="Arial"/>
                <a:ea typeface="Arial"/>
                <a:cs typeface="Arial"/>
                <a:sym typeface="Arial"/>
              </a:rPr>
              <a:t>Living on Your Own</a:t>
            </a:r>
            <a:br>
              <a:rPr lang="en-US" sz="4400"/>
            </a:br>
            <a:r>
              <a:rPr b="1" lang="en-US" sz="5400">
                <a:latin typeface="Aharoni"/>
                <a:ea typeface="Aharoni"/>
                <a:cs typeface="Aharoni"/>
                <a:sym typeface="Aharoni"/>
              </a:rPr>
              <a:t>Renting an Apartment</a:t>
            </a:r>
            <a:endParaRPr sz="5400"/>
          </a:p>
        </p:txBody>
      </p:sp>
      <p:pic>
        <p:nvPicPr>
          <p:cNvPr id="85" name="Google Shape;85;p13">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sp>
        <p:nvSpPr>
          <p:cNvPr id="86" name="Google Shape;86;p13"/>
          <p:cNvSpPr/>
          <p:nvPr/>
        </p:nvSpPr>
        <p:spPr>
          <a:xfrm>
            <a:off x="3368672" y="2291797"/>
            <a:ext cx="6391275" cy="1050290"/>
          </a:xfrm>
          <a:prstGeom prst="rect">
            <a:avLst/>
          </a:prstGeom>
          <a:solidFill>
            <a:srgbClr val="FFF2CC"/>
          </a:solidFill>
          <a:ln cap="flat" cmpd="sng" w="571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 u="none" cap="none" strike="noStrike">
                <a:solidFill>
                  <a:srgbClr val="000000"/>
                </a:solidFill>
                <a:latin typeface="Corben"/>
                <a:ea typeface="Corben"/>
                <a:cs typeface="Corben"/>
                <a:sym typeface="Corben"/>
              </a:rPr>
              <a:t> </a:t>
            </a:r>
            <a:endParaRPr b="0" i="0" sz="11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1800" u="none" cap="none" strike="noStrike">
                <a:solidFill>
                  <a:srgbClr val="000000"/>
                </a:solidFill>
                <a:latin typeface="Corben"/>
                <a:ea typeface="Corben"/>
                <a:cs typeface="Corben"/>
                <a:sym typeface="Corben"/>
              </a:rPr>
              <a:t>THE REQUIREMENTS TO RENT AN APARTMENT</a:t>
            </a:r>
            <a:endParaRPr b="0" i="0" sz="11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1800" u="none" cap="none" strike="noStrike">
                <a:solidFill>
                  <a:srgbClr val="000000"/>
                </a:solidFill>
                <a:latin typeface="Corben"/>
                <a:ea typeface="Corben"/>
                <a:cs typeface="Corben"/>
                <a:sym typeface="Corben"/>
              </a:rPr>
              <a:t>SIGNING A RENTAL AGREEMENT OR LEASE</a:t>
            </a:r>
            <a:endParaRPr b="0" i="0" sz="11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1800" u="none" cap="none" strike="noStrike">
                <a:solidFill>
                  <a:srgbClr val="000000"/>
                </a:solidFill>
                <a:latin typeface="Corben"/>
                <a:ea typeface="Corben"/>
                <a:cs typeface="Corben"/>
                <a:sym typeface="Corben"/>
              </a:rPr>
              <a:t>SELECTING THE RIGHT APARTMENT</a:t>
            </a:r>
            <a:endParaRPr b="0" i="0" sz="1100" u="none" cap="none" strike="noStrike">
              <a:solidFill>
                <a:schemeClr val="lt1"/>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100" u="none" cap="none" strike="noStrike">
                <a:solidFill>
                  <a:schemeClr val="lt1"/>
                </a:solidFill>
                <a:latin typeface="Calibri"/>
                <a:ea typeface="Calibri"/>
                <a:cs typeface="Calibri"/>
                <a:sym typeface="Calibri"/>
              </a:rPr>
              <a:t> </a:t>
            </a:r>
            <a:endParaRPr/>
          </a:p>
        </p:txBody>
      </p:sp>
      <p:pic>
        <p:nvPicPr>
          <p:cNvPr id="87" name="Google Shape;87;p13"/>
          <p:cNvPicPr preferRelativeResize="0"/>
          <p:nvPr/>
        </p:nvPicPr>
        <p:blipFill rotWithShape="1">
          <a:blip r:embed="rId5">
            <a:alphaModFix/>
          </a:blip>
          <a:srcRect b="0" l="0" r="0" t="0"/>
          <a:stretch/>
        </p:blipFill>
        <p:spPr>
          <a:xfrm>
            <a:off x="8133341" y="5995843"/>
            <a:ext cx="3566469" cy="536494"/>
          </a:xfrm>
          <a:prstGeom prst="rect">
            <a:avLst/>
          </a:prstGeom>
          <a:noFill/>
          <a:ln>
            <a:noFill/>
          </a:ln>
        </p:spPr>
      </p:pic>
      <p:pic>
        <p:nvPicPr>
          <p:cNvPr id="88" name="Google Shape;88;p13"/>
          <p:cNvPicPr preferRelativeResize="0"/>
          <p:nvPr/>
        </p:nvPicPr>
        <p:blipFill rotWithShape="1">
          <a:blip r:embed="rId6">
            <a:alphaModFix/>
          </a:blip>
          <a:srcRect b="0" l="0" r="0" t="0"/>
          <a:stretch/>
        </p:blipFill>
        <p:spPr>
          <a:xfrm>
            <a:off x="4331742" y="3487121"/>
            <a:ext cx="3528516" cy="2776969"/>
          </a:xfrm>
          <a:prstGeom prst="rect">
            <a:avLst/>
          </a:prstGeom>
          <a:noFill/>
          <a:ln>
            <a:noFill/>
          </a:ln>
        </p:spPr>
      </p:pic>
      <p:pic>
        <p:nvPicPr>
          <p:cNvPr id="89" name="Google Shape;89;p13"/>
          <p:cNvPicPr preferRelativeResize="0"/>
          <p:nvPr/>
        </p:nvPicPr>
        <p:blipFill rotWithShape="1">
          <a:blip r:embed="rId7">
            <a:alphaModFix/>
          </a:blip>
          <a:srcRect b="0" l="0" r="0" t="0"/>
          <a:stretch/>
        </p:blipFill>
        <p:spPr>
          <a:xfrm>
            <a:off x="4103110" y="4229129"/>
            <a:ext cx="228632" cy="16956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2717442" y="399245"/>
            <a:ext cx="8190964" cy="1291443"/>
          </a:xfrm>
          <a:prstGeom prst="rect">
            <a:avLst/>
          </a:prstGeom>
          <a:solidFill>
            <a:schemeClr val="accent4"/>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haroni"/>
              <a:buNone/>
            </a:pPr>
            <a:r>
              <a:rPr lang="en-US">
                <a:latin typeface="Aharoni"/>
                <a:ea typeface="Aharoni"/>
                <a:cs typeface="Aharoni"/>
                <a:sym typeface="Aharoni"/>
              </a:rPr>
              <a:t>Location, Location, Location</a:t>
            </a:r>
            <a:endParaRPr/>
          </a:p>
        </p:txBody>
      </p:sp>
      <p:sp>
        <p:nvSpPr>
          <p:cNvPr id="185" name="Google Shape;185;p22"/>
          <p:cNvSpPr txBox="1"/>
          <p:nvPr>
            <p:ph idx="1" type="body"/>
          </p:nvPr>
        </p:nvSpPr>
        <p:spPr>
          <a:xfrm>
            <a:off x="1866578" y="1866337"/>
            <a:ext cx="964091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It is a good idea to be close to your job.  </a:t>
            </a:r>
            <a:endParaRPr/>
          </a:p>
          <a:p>
            <a:pPr indent="-228600" lvl="0" marL="228600" rtl="0" algn="l">
              <a:lnSpc>
                <a:spcPct val="90000"/>
              </a:lnSpc>
              <a:spcBef>
                <a:spcPts val="1000"/>
              </a:spcBef>
              <a:spcAft>
                <a:spcPts val="0"/>
              </a:spcAft>
              <a:buClr>
                <a:schemeClr val="dk1"/>
              </a:buClr>
              <a:buSzPts val="2800"/>
              <a:buChar char="•"/>
            </a:pPr>
            <a:r>
              <a:rPr lang="en-US"/>
              <a:t>If you can’t afford to be close to work or there is no housing close by, then it is important to make sure you are close to a transportation system that can get you to your job easily and quickly.</a:t>
            </a:r>
            <a:endParaRPr/>
          </a:p>
          <a:p>
            <a:pPr indent="-228600" lvl="0" marL="228600" rtl="0" algn="l">
              <a:lnSpc>
                <a:spcPct val="90000"/>
              </a:lnSpc>
              <a:spcBef>
                <a:spcPts val="1000"/>
              </a:spcBef>
              <a:spcAft>
                <a:spcPts val="0"/>
              </a:spcAft>
              <a:buClr>
                <a:schemeClr val="dk1"/>
              </a:buClr>
              <a:buSzPts val="2800"/>
              <a:buChar char="•"/>
            </a:pPr>
            <a:r>
              <a:rPr lang="en-US"/>
              <a:t>It is also important that you select a place that feels safe. Your safety should be a top concern when selecting a place.</a:t>
            </a:r>
            <a:endParaRPr/>
          </a:p>
        </p:txBody>
      </p:sp>
      <p:pic>
        <p:nvPicPr>
          <p:cNvPr id="186" name="Google Shape;186;p22">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sp>
        <p:nvSpPr>
          <p:cNvPr id="187" name="Google Shape;187;p22"/>
          <p:cNvSpPr/>
          <p:nvPr/>
        </p:nvSpPr>
        <p:spPr>
          <a:xfrm>
            <a:off x="1516056" y="238550"/>
            <a:ext cx="1407447" cy="1372605"/>
          </a:xfrm>
          <a:prstGeom prst="ellipse">
            <a:avLst/>
          </a:prstGeom>
          <a:solidFill>
            <a:srgbClr val="92D050"/>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1"/>
                </a:solidFill>
                <a:latin typeface="Arial"/>
                <a:ea typeface="Arial"/>
                <a:cs typeface="Arial"/>
                <a:sym typeface="Arial"/>
              </a:rPr>
              <a:t>2)</a:t>
            </a:r>
            <a:endParaRPr/>
          </a:p>
        </p:txBody>
      </p:sp>
      <p:sp>
        <p:nvSpPr>
          <p:cNvPr id="188" name="Google Shape;188;p22"/>
          <p:cNvSpPr txBox="1"/>
          <p:nvPr/>
        </p:nvSpPr>
        <p:spPr>
          <a:xfrm rot="-5400000">
            <a:off x="-864710" y="2047738"/>
            <a:ext cx="3606084" cy="643946"/>
          </a:xfrm>
          <a:prstGeom prst="rect">
            <a:avLst/>
          </a:prstGeom>
          <a:solidFill>
            <a:srgbClr val="92D05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haroni"/>
              <a:buNone/>
            </a:pPr>
            <a:r>
              <a:rPr lang="en-US" sz="1800">
                <a:solidFill>
                  <a:schemeClr val="dk1"/>
                </a:solidFill>
                <a:latin typeface="Aharoni"/>
                <a:ea typeface="Aharoni"/>
                <a:cs typeface="Aharoni"/>
                <a:sym typeface="Aharoni"/>
              </a:rPr>
              <a:t>Selecting the Right Apartment</a:t>
            </a:r>
            <a:endParaRPr/>
          </a:p>
        </p:txBody>
      </p:sp>
      <p:pic>
        <p:nvPicPr>
          <p:cNvPr id="189" name="Google Shape;189;p22"/>
          <p:cNvPicPr preferRelativeResize="0"/>
          <p:nvPr/>
        </p:nvPicPr>
        <p:blipFill rotWithShape="1">
          <a:blip r:embed="rId5">
            <a:alphaModFix/>
          </a:blip>
          <a:srcRect b="0" l="0" r="0" t="0"/>
          <a:stretch/>
        </p:blipFill>
        <p:spPr>
          <a:xfrm>
            <a:off x="5441385" y="5056210"/>
            <a:ext cx="1566808" cy="1396105"/>
          </a:xfrm>
          <a:prstGeom prst="rect">
            <a:avLst/>
          </a:prstGeom>
          <a:noFill/>
          <a:ln>
            <a:noFill/>
          </a:ln>
        </p:spPr>
      </p:pic>
      <p:pic>
        <p:nvPicPr>
          <p:cNvPr id="190" name="Google Shape;190;p22"/>
          <p:cNvPicPr preferRelativeResize="0"/>
          <p:nvPr/>
        </p:nvPicPr>
        <p:blipFill rotWithShape="1">
          <a:blip r:embed="rId6">
            <a:alphaModFix/>
          </a:blip>
          <a:srcRect b="0" l="0" r="0" t="0"/>
          <a:stretch/>
        </p:blipFill>
        <p:spPr>
          <a:xfrm>
            <a:off x="8133341" y="5995843"/>
            <a:ext cx="3566469" cy="536494"/>
          </a:xfrm>
          <a:prstGeom prst="rect">
            <a:avLst/>
          </a:prstGeom>
          <a:noFill/>
          <a:ln>
            <a:noFill/>
          </a:ln>
        </p:spPr>
      </p:pic>
      <p:pic>
        <p:nvPicPr>
          <p:cNvPr id="191" name="Google Shape;191;p22"/>
          <p:cNvPicPr preferRelativeResize="0"/>
          <p:nvPr/>
        </p:nvPicPr>
        <p:blipFill rotWithShape="1">
          <a:blip r:embed="rId7">
            <a:alphaModFix/>
          </a:blip>
          <a:srcRect b="0" l="0" r="0" t="0"/>
          <a:stretch/>
        </p:blipFill>
        <p:spPr>
          <a:xfrm>
            <a:off x="569332" y="4416842"/>
            <a:ext cx="777308" cy="18472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2820473" y="412124"/>
            <a:ext cx="8533326" cy="1278564"/>
          </a:xfrm>
          <a:prstGeom prst="rect">
            <a:avLst/>
          </a:prstGeom>
          <a:solidFill>
            <a:schemeClr val="accent4"/>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haroni"/>
              <a:buNone/>
            </a:pPr>
            <a:r>
              <a:rPr lang="en-US">
                <a:latin typeface="Aharoni"/>
                <a:ea typeface="Aharoni"/>
                <a:cs typeface="Aharoni"/>
                <a:sym typeface="Aharoni"/>
              </a:rPr>
              <a:t>The type of place you need.</a:t>
            </a:r>
            <a:endParaRPr/>
          </a:p>
        </p:txBody>
      </p:sp>
      <p:sp>
        <p:nvSpPr>
          <p:cNvPr id="197" name="Google Shape;197;p23"/>
          <p:cNvSpPr txBox="1"/>
          <p:nvPr>
            <p:ph idx="1" type="body"/>
          </p:nvPr>
        </p:nvSpPr>
        <p:spPr>
          <a:xfrm>
            <a:off x="1712890" y="1825625"/>
            <a:ext cx="964091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It is important to decide on what type of place you really need and not on what you necessarily want. </a:t>
            </a:r>
            <a:endParaRPr/>
          </a:p>
          <a:p>
            <a:pPr indent="0" lvl="0" marL="0" rtl="0" algn="l">
              <a:lnSpc>
                <a:spcPct val="90000"/>
              </a:lnSpc>
              <a:spcBef>
                <a:spcPts val="1000"/>
              </a:spcBef>
              <a:spcAft>
                <a:spcPts val="0"/>
              </a:spcAft>
              <a:buClr>
                <a:schemeClr val="dk1"/>
              </a:buClr>
              <a:buSzPts val="2800"/>
              <a:buNone/>
            </a:pPr>
            <a:r>
              <a:rPr lang="en-US"/>
              <a:t>Some sacrifices may need to be made in order for you to find a place that is affordable and safe. </a:t>
            </a:r>
            <a:endParaRPr/>
          </a:p>
          <a:p>
            <a:pPr indent="0" lvl="1" marL="457200" rtl="0" algn="l">
              <a:lnSpc>
                <a:spcPct val="90000"/>
              </a:lnSpc>
              <a:spcBef>
                <a:spcPts val="500"/>
              </a:spcBef>
              <a:spcAft>
                <a:spcPts val="0"/>
              </a:spcAft>
              <a:buClr>
                <a:schemeClr val="dk1"/>
              </a:buClr>
              <a:buSzPts val="2400"/>
              <a:buNone/>
            </a:pPr>
            <a:r>
              <a:rPr i="1" lang="en-US"/>
              <a:t>For instance, instead of renting a one-bedroom apartment it may be wise to a rent a studio, a room, or to have roommates.</a:t>
            </a:r>
            <a:endParaRPr/>
          </a:p>
        </p:txBody>
      </p:sp>
      <p:pic>
        <p:nvPicPr>
          <p:cNvPr id="198" name="Google Shape;198;p23">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sp>
        <p:nvSpPr>
          <p:cNvPr id="199" name="Google Shape;199;p23"/>
          <p:cNvSpPr/>
          <p:nvPr/>
        </p:nvSpPr>
        <p:spPr>
          <a:xfrm>
            <a:off x="1440610" y="225671"/>
            <a:ext cx="1661375" cy="1465017"/>
          </a:xfrm>
          <a:prstGeom prst="ellipse">
            <a:avLst/>
          </a:prstGeom>
          <a:solidFill>
            <a:srgbClr val="92D050"/>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1"/>
                </a:solidFill>
                <a:latin typeface="Arial"/>
                <a:ea typeface="Arial"/>
                <a:cs typeface="Arial"/>
                <a:sym typeface="Arial"/>
              </a:rPr>
              <a:t>3)</a:t>
            </a:r>
            <a:endParaRPr/>
          </a:p>
        </p:txBody>
      </p:sp>
      <p:sp>
        <p:nvSpPr>
          <p:cNvPr id="200" name="Google Shape;200;p23"/>
          <p:cNvSpPr txBox="1"/>
          <p:nvPr/>
        </p:nvSpPr>
        <p:spPr>
          <a:xfrm rot="-5400000">
            <a:off x="-864710" y="2047738"/>
            <a:ext cx="3606084" cy="643946"/>
          </a:xfrm>
          <a:prstGeom prst="rect">
            <a:avLst/>
          </a:prstGeom>
          <a:solidFill>
            <a:srgbClr val="92D05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haroni"/>
              <a:buNone/>
            </a:pPr>
            <a:r>
              <a:rPr lang="en-US" sz="1800">
                <a:solidFill>
                  <a:schemeClr val="dk1"/>
                </a:solidFill>
                <a:latin typeface="Aharoni"/>
                <a:ea typeface="Aharoni"/>
                <a:cs typeface="Aharoni"/>
                <a:sym typeface="Aharoni"/>
              </a:rPr>
              <a:t>Selecting the Right Apartment</a:t>
            </a:r>
            <a:endParaRPr/>
          </a:p>
        </p:txBody>
      </p:sp>
      <p:pic>
        <p:nvPicPr>
          <p:cNvPr id="201" name="Google Shape;201;p23"/>
          <p:cNvPicPr preferRelativeResize="0"/>
          <p:nvPr/>
        </p:nvPicPr>
        <p:blipFill rotWithShape="1">
          <a:blip r:embed="rId5">
            <a:alphaModFix/>
          </a:blip>
          <a:srcRect b="0" l="0" r="0" t="0"/>
          <a:stretch/>
        </p:blipFill>
        <p:spPr>
          <a:xfrm>
            <a:off x="5029511" y="4527555"/>
            <a:ext cx="2057625" cy="1015965"/>
          </a:xfrm>
          <a:prstGeom prst="rect">
            <a:avLst/>
          </a:prstGeom>
          <a:noFill/>
          <a:ln>
            <a:noFill/>
          </a:ln>
        </p:spPr>
      </p:pic>
      <p:pic>
        <p:nvPicPr>
          <p:cNvPr id="202" name="Google Shape;202;p23"/>
          <p:cNvPicPr preferRelativeResize="0"/>
          <p:nvPr/>
        </p:nvPicPr>
        <p:blipFill rotWithShape="1">
          <a:blip r:embed="rId6">
            <a:alphaModFix/>
          </a:blip>
          <a:srcRect b="0" l="0" r="0" t="0"/>
          <a:stretch/>
        </p:blipFill>
        <p:spPr>
          <a:xfrm>
            <a:off x="8133341" y="5995843"/>
            <a:ext cx="3566469" cy="536494"/>
          </a:xfrm>
          <a:prstGeom prst="rect">
            <a:avLst/>
          </a:prstGeom>
          <a:noFill/>
          <a:ln>
            <a:noFill/>
          </a:ln>
        </p:spPr>
      </p:pic>
      <p:pic>
        <p:nvPicPr>
          <p:cNvPr id="203" name="Google Shape;203;p23"/>
          <p:cNvPicPr preferRelativeResize="0"/>
          <p:nvPr/>
        </p:nvPicPr>
        <p:blipFill rotWithShape="1">
          <a:blip r:embed="rId7">
            <a:alphaModFix/>
          </a:blip>
          <a:srcRect b="0" l="0" r="0" t="0"/>
          <a:stretch/>
        </p:blipFill>
        <p:spPr>
          <a:xfrm>
            <a:off x="569332" y="4416842"/>
            <a:ext cx="777308" cy="18472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2173846" y="526725"/>
            <a:ext cx="8718997" cy="1188412"/>
          </a:xfrm>
          <a:prstGeom prst="rect">
            <a:avLst/>
          </a:prstGeom>
          <a:solidFill>
            <a:schemeClr val="accent4"/>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haroni"/>
              <a:buNone/>
            </a:pPr>
            <a:r>
              <a:rPr b="1" lang="en-US">
                <a:latin typeface="Aharoni"/>
                <a:ea typeface="Aharoni"/>
                <a:cs typeface="Aharoni"/>
                <a:sym typeface="Aharoni"/>
              </a:rPr>
              <a:t>Final Thought</a:t>
            </a:r>
            <a:endParaRPr/>
          </a:p>
        </p:txBody>
      </p:sp>
      <p:sp>
        <p:nvSpPr>
          <p:cNvPr id="209" name="Google Shape;209;p24"/>
          <p:cNvSpPr txBox="1"/>
          <p:nvPr>
            <p:ph idx="1" type="body"/>
          </p:nvPr>
        </p:nvSpPr>
        <p:spPr>
          <a:xfrm>
            <a:off x="1957588" y="1902738"/>
            <a:ext cx="9640910" cy="3035879"/>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590"/>
              <a:buNone/>
            </a:pPr>
            <a:r>
              <a:rPr lang="en-US" sz="2590"/>
              <a:t>It is important to make sure you understand any rental agreement that you sign.  It is a contract which means you will be held responsible for following what is included in the contract.</a:t>
            </a:r>
            <a:endParaRPr/>
          </a:p>
          <a:p>
            <a:pPr indent="0" lvl="0" marL="0" rtl="0" algn="l">
              <a:lnSpc>
                <a:spcPct val="70000"/>
              </a:lnSpc>
              <a:spcBef>
                <a:spcPts val="1000"/>
              </a:spcBef>
              <a:spcAft>
                <a:spcPts val="0"/>
              </a:spcAft>
              <a:buClr>
                <a:schemeClr val="dk1"/>
              </a:buClr>
              <a:buSzPts val="2590"/>
              <a:buNone/>
            </a:pPr>
            <a:r>
              <a:t/>
            </a:r>
            <a:endParaRPr sz="2590"/>
          </a:p>
          <a:p>
            <a:pPr indent="0" lvl="0" marL="0" rtl="0" algn="l">
              <a:lnSpc>
                <a:spcPct val="70000"/>
              </a:lnSpc>
              <a:spcBef>
                <a:spcPts val="1000"/>
              </a:spcBef>
              <a:spcAft>
                <a:spcPts val="0"/>
              </a:spcAft>
              <a:buClr>
                <a:schemeClr val="dk1"/>
              </a:buClr>
              <a:buSzPts val="2590"/>
              <a:buNone/>
            </a:pPr>
            <a:r>
              <a:rPr lang="en-US" sz="2590"/>
              <a:t>In order to ensure you are successful when living on your own, it is important to make the following wise choices: </a:t>
            </a:r>
            <a:endParaRPr/>
          </a:p>
          <a:p>
            <a:pPr indent="-228600" lvl="2" marL="1143000" rtl="0" algn="l">
              <a:lnSpc>
                <a:spcPct val="70000"/>
              </a:lnSpc>
              <a:spcBef>
                <a:spcPts val="500"/>
              </a:spcBef>
              <a:spcAft>
                <a:spcPts val="0"/>
              </a:spcAft>
              <a:buClr>
                <a:schemeClr val="dk1"/>
              </a:buClr>
              <a:buSzPts val="1850"/>
              <a:buChar char="•"/>
            </a:pPr>
            <a:r>
              <a:rPr b="1" lang="en-US" sz="1850"/>
              <a:t>selecting an affordable place</a:t>
            </a:r>
            <a:endParaRPr/>
          </a:p>
          <a:p>
            <a:pPr indent="-228600" lvl="2" marL="1143000" rtl="0" algn="l">
              <a:lnSpc>
                <a:spcPct val="70000"/>
              </a:lnSpc>
              <a:spcBef>
                <a:spcPts val="500"/>
              </a:spcBef>
              <a:spcAft>
                <a:spcPts val="0"/>
              </a:spcAft>
              <a:buClr>
                <a:schemeClr val="dk1"/>
              </a:buClr>
              <a:buSzPts val="1850"/>
              <a:buChar char="•"/>
            </a:pPr>
            <a:r>
              <a:rPr b="1" lang="en-US" sz="1850"/>
              <a:t>choosing a good location</a:t>
            </a:r>
            <a:endParaRPr/>
          </a:p>
          <a:p>
            <a:pPr indent="-228600" lvl="2" marL="1143000" rtl="0" algn="l">
              <a:lnSpc>
                <a:spcPct val="70000"/>
              </a:lnSpc>
              <a:spcBef>
                <a:spcPts val="500"/>
              </a:spcBef>
              <a:spcAft>
                <a:spcPts val="0"/>
              </a:spcAft>
              <a:buClr>
                <a:schemeClr val="dk1"/>
              </a:buClr>
              <a:buSzPts val="1850"/>
              <a:buChar char="•"/>
            </a:pPr>
            <a:r>
              <a:rPr b="1" lang="en-US" sz="1850"/>
              <a:t>select a place based on your needs</a:t>
            </a:r>
            <a:endParaRPr/>
          </a:p>
          <a:p>
            <a:pPr indent="0" lvl="0" marL="0" rtl="0" algn="l">
              <a:lnSpc>
                <a:spcPct val="70000"/>
              </a:lnSpc>
              <a:spcBef>
                <a:spcPts val="1000"/>
              </a:spcBef>
              <a:spcAft>
                <a:spcPts val="0"/>
              </a:spcAft>
              <a:buClr>
                <a:schemeClr val="dk1"/>
              </a:buClr>
              <a:buSzPts val="2590"/>
              <a:buNone/>
            </a:pPr>
            <a:r>
              <a:t/>
            </a:r>
            <a:endParaRPr sz="2590"/>
          </a:p>
        </p:txBody>
      </p:sp>
      <p:pic>
        <p:nvPicPr>
          <p:cNvPr id="210" name="Google Shape;210;p24">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pic>
        <p:nvPicPr>
          <p:cNvPr id="211" name="Google Shape;211;p24"/>
          <p:cNvPicPr preferRelativeResize="0"/>
          <p:nvPr/>
        </p:nvPicPr>
        <p:blipFill rotWithShape="1">
          <a:blip r:embed="rId5">
            <a:alphaModFix/>
          </a:blip>
          <a:srcRect b="0" l="0" r="0" t="0"/>
          <a:stretch/>
        </p:blipFill>
        <p:spPr>
          <a:xfrm>
            <a:off x="5174728" y="4938617"/>
            <a:ext cx="2115495" cy="1127858"/>
          </a:xfrm>
          <a:prstGeom prst="rect">
            <a:avLst/>
          </a:prstGeom>
          <a:noFill/>
          <a:ln>
            <a:noFill/>
          </a:ln>
        </p:spPr>
      </p:pic>
      <p:pic>
        <p:nvPicPr>
          <p:cNvPr id="212" name="Google Shape;212;p24"/>
          <p:cNvPicPr preferRelativeResize="0"/>
          <p:nvPr/>
        </p:nvPicPr>
        <p:blipFill rotWithShape="1">
          <a:blip r:embed="rId6">
            <a:alphaModFix/>
          </a:blip>
          <a:srcRect b="0" l="0" r="0" t="0"/>
          <a:stretch/>
        </p:blipFill>
        <p:spPr>
          <a:xfrm>
            <a:off x="8133341" y="5995843"/>
            <a:ext cx="3566469" cy="536494"/>
          </a:xfrm>
          <a:prstGeom prst="rect">
            <a:avLst/>
          </a:prstGeom>
          <a:noFill/>
          <a:ln>
            <a:noFill/>
          </a:ln>
        </p:spPr>
      </p:pic>
      <p:pic>
        <p:nvPicPr>
          <p:cNvPr id="213" name="Google Shape;213;p24"/>
          <p:cNvPicPr preferRelativeResize="0"/>
          <p:nvPr/>
        </p:nvPicPr>
        <p:blipFill rotWithShape="1">
          <a:blip r:embed="rId7">
            <a:alphaModFix/>
          </a:blip>
          <a:srcRect b="0" l="0" r="0" t="0"/>
          <a:stretch/>
        </p:blipFill>
        <p:spPr>
          <a:xfrm>
            <a:off x="569332" y="4416842"/>
            <a:ext cx="777308" cy="18472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1635617" y="477538"/>
            <a:ext cx="9966532" cy="1325563"/>
          </a:xfrm>
          <a:prstGeom prst="rect">
            <a:avLst/>
          </a:prstGeom>
          <a:solidFill>
            <a:schemeClr val="accent4"/>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haroni"/>
              <a:buNone/>
            </a:pPr>
            <a:r>
              <a:rPr lang="en-US" sz="4000">
                <a:latin typeface="Aharoni"/>
                <a:ea typeface="Aharoni"/>
                <a:cs typeface="Aharoni"/>
                <a:sym typeface="Aharoni"/>
              </a:rPr>
              <a:t>What is a TENANT and a LANDLORD?</a:t>
            </a:r>
            <a:endParaRPr/>
          </a:p>
        </p:txBody>
      </p:sp>
      <p:sp>
        <p:nvSpPr>
          <p:cNvPr id="95" name="Google Shape;95;p14"/>
          <p:cNvSpPr txBox="1"/>
          <p:nvPr>
            <p:ph idx="1" type="body"/>
          </p:nvPr>
        </p:nvSpPr>
        <p:spPr>
          <a:xfrm>
            <a:off x="1577023" y="1938518"/>
            <a:ext cx="4384483" cy="82391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a:latin typeface="Aharoni"/>
                <a:ea typeface="Aharoni"/>
                <a:cs typeface="Aharoni"/>
                <a:sym typeface="Aharoni"/>
              </a:rPr>
              <a:t>TENANT</a:t>
            </a:r>
            <a:endParaRPr/>
          </a:p>
        </p:txBody>
      </p:sp>
      <p:sp>
        <p:nvSpPr>
          <p:cNvPr id="96" name="Google Shape;96;p14"/>
          <p:cNvSpPr txBox="1"/>
          <p:nvPr>
            <p:ph idx="2" type="body"/>
          </p:nvPr>
        </p:nvSpPr>
        <p:spPr>
          <a:xfrm>
            <a:off x="1540956" y="2897847"/>
            <a:ext cx="4456619" cy="190597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person that rents a room, apartment, or house.</a:t>
            </a:r>
            <a:endParaRPr/>
          </a:p>
        </p:txBody>
      </p:sp>
      <p:sp>
        <p:nvSpPr>
          <p:cNvPr id="97" name="Google Shape;97;p14"/>
          <p:cNvSpPr txBox="1"/>
          <p:nvPr>
            <p:ph idx="3" type="body"/>
          </p:nvPr>
        </p:nvSpPr>
        <p:spPr>
          <a:xfrm>
            <a:off x="6570702" y="1930409"/>
            <a:ext cx="4784686" cy="82391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a:latin typeface="Aharoni"/>
                <a:ea typeface="Aharoni"/>
                <a:cs typeface="Aharoni"/>
                <a:sym typeface="Aharoni"/>
              </a:rPr>
              <a:t>LANDLORD</a:t>
            </a:r>
            <a:endParaRPr/>
          </a:p>
        </p:txBody>
      </p:sp>
      <p:sp>
        <p:nvSpPr>
          <p:cNvPr id="98" name="Google Shape;98;p14"/>
          <p:cNvSpPr txBox="1"/>
          <p:nvPr>
            <p:ph idx="4" type="body"/>
          </p:nvPr>
        </p:nvSpPr>
        <p:spPr>
          <a:xfrm>
            <a:off x="6570702" y="2897847"/>
            <a:ext cx="4784686" cy="190597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The person that owns a room, apartment, or house and rents it to a person.</a:t>
            </a:r>
            <a:endParaRPr/>
          </a:p>
        </p:txBody>
      </p:sp>
      <p:pic>
        <p:nvPicPr>
          <p:cNvPr id="99" name="Google Shape;99;p14">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pic>
        <p:nvPicPr>
          <p:cNvPr id="100" name="Google Shape;100;p14"/>
          <p:cNvPicPr preferRelativeResize="0"/>
          <p:nvPr/>
        </p:nvPicPr>
        <p:blipFill rotWithShape="1">
          <a:blip r:embed="rId5">
            <a:alphaModFix/>
          </a:blip>
          <a:srcRect b="0" l="0" r="0" t="0"/>
          <a:stretch/>
        </p:blipFill>
        <p:spPr>
          <a:xfrm>
            <a:off x="7922314" y="4212372"/>
            <a:ext cx="1560711" cy="1548518"/>
          </a:xfrm>
          <a:prstGeom prst="rect">
            <a:avLst/>
          </a:prstGeom>
          <a:noFill/>
          <a:ln>
            <a:noFill/>
          </a:ln>
        </p:spPr>
      </p:pic>
      <p:pic>
        <p:nvPicPr>
          <p:cNvPr id="101" name="Google Shape;101;p14"/>
          <p:cNvPicPr preferRelativeResize="0"/>
          <p:nvPr/>
        </p:nvPicPr>
        <p:blipFill rotWithShape="1">
          <a:blip r:embed="rId6">
            <a:alphaModFix/>
          </a:blip>
          <a:srcRect b="0" l="0" r="0" t="0"/>
          <a:stretch/>
        </p:blipFill>
        <p:spPr>
          <a:xfrm>
            <a:off x="3219003" y="3839972"/>
            <a:ext cx="1347333" cy="1865538"/>
          </a:xfrm>
          <a:prstGeom prst="rect">
            <a:avLst/>
          </a:prstGeom>
          <a:noFill/>
          <a:ln>
            <a:noFill/>
          </a:ln>
        </p:spPr>
      </p:pic>
      <p:pic>
        <p:nvPicPr>
          <p:cNvPr id="102" name="Google Shape;102;p14"/>
          <p:cNvPicPr preferRelativeResize="0"/>
          <p:nvPr/>
        </p:nvPicPr>
        <p:blipFill rotWithShape="1">
          <a:blip r:embed="rId7">
            <a:alphaModFix/>
          </a:blip>
          <a:srcRect b="0" l="0" r="0" t="0"/>
          <a:stretch/>
        </p:blipFill>
        <p:spPr>
          <a:xfrm>
            <a:off x="569332" y="3489957"/>
            <a:ext cx="777308" cy="2774133"/>
          </a:xfrm>
          <a:prstGeom prst="rect">
            <a:avLst/>
          </a:prstGeom>
          <a:noFill/>
          <a:ln>
            <a:noFill/>
          </a:ln>
        </p:spPr>
      </p:pic>
      <p:pic>
        <p:nvPicPr>
          <p:cNvPr id="103" name="Google Shape;103;p14"/>
          <p:cNvPicPr preferRelativeResize="0"/>
          <p:nvPr/>
        </p:nvPicPr>
        <p:blipFill rotWithShape="1">
          <a:blip r:embed="rId8">
            <a:alphaModFix/>
          </a:blip>
          <a:srcRect b="0" l="0" r="0" t="0"/>
          <a:stretch/>
        </p:blipFill>
        <p:spPr>
          <a:xfrm>
            <a:off x="329281" y="3850833"/>
            <a:ext cx="285790" cy="1733792"/>
          </a:xfrm>
          <a:prstGeom prst="rect">
            <a:avLst/>
          </a:prstGeom>
          <a:noFill/>
          <a:ln>
            <a:noFill/>
          </a:ln>
        </p:spPr>
      </p:pic>
      <p:pic>
        <p:nvPicPr>
          <p:cNvPr id="104" name="Google Shape;104;p14"/>
          <p:cNvPicPr preferRelativeResize="0"/>
          <p:nvPr/>
        </p:nvPicPr>
        <p:blipFill rotWithShape="1">
          <a:blip r:embed="rId9">
            <a:alphaModFix/>
          </a:blip>
          <a:srcRect b="0" l="0" r="0" t="0"/>
          <a:stretch/>
        </p:blipFill>
        <p:spPr>
          <a:xfrm>
            <a:off x="8133341" y="5995843"/>
            <a:ext cx="3566469" cy="5364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1712890" y="436408"/>
            <a:ext cx="9640910" cy="1325563"/>
          </a:xfrm>
          <a:prstGeom prst="rect">
            <a:avLst/>
          </a:prstGeom>
          <a:solidFill>
            <a:schemeClr val="accent4"/>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Calibri"/>
              <a:buNone/>
            </a:pPr>
            <a:r>
              <a:rPr b="1" lang="en-US" sz="3959"/>
              <a:t> </a:t>
            </a:r>
            <a:br>
              <a:rPr lang="en-US" sz="3959"/>
            </a:br>
            <a:r>
              <a:rPr b="1" lang="en-US" sz="3959">
                <a:latin typeface="Aharoni"/>
                <a:ea typeface="Aharoni"/>
                <a:cs typeface="Aharoni"/>
                <a:sym typeface="Aharoni"/>
              </a:rPr>
              <a:t>What is required to rent an apartment or room?</a:t>
            </a:r>
            <a:br>
              <a:rPr lang="en-US" sz="3959"/>
            </a:br>
            <a:endParaRPr sz="3959"/>
          </a:p>
        </p:txBody>
      </p:sp>
      <p:sp>
        <p:nvSpPr>
          <p:cNvPr id="110" name="Google Shape;110;p15"/>
          <p:cNvSpPr txBox="1"/>
          <p:nvPr>
            <p:ph idx="1" type="body"/>
          </p:nvPr>
        </p:nvSpPr>
        <p:spPr>
          <a:xfrm>
            <a:off x="1712890" y="1996225"/>
            <a:ext cx="7177892" cy="41807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800"/>
              <a:buNone/>
            </a:pPr>
            <a:r>
              <a:rPr b="1" lang="en-US"/>
              <a:t>In order to rent a place, the landlord will most likely request :</a:t>
            </a:r>
            <a:endParaRPr/>
          </a:p>
          <a:p>
            <a:pPr indent="-228600" lvl="0" marL="228600" rtl="0" algn="l">
              <a:lnSpc>
                <a:spcPct val="80000"/>
              </a:lnSpc>
              <a:spcBef>
                <a:spcPts val="1000"/>
              </a:spcBef>
              <a:spcAft>
                <a:spcPts val="0"/>
              </a:spcAft>
              <a:buClr>
                <a:schemeClr val="dk1"/>
              </a:buClr>
              <a:buSzPts val="2800"/>
              <a:buChar char="•"/>
            </a:pPr>
            <a:r>
              <a:rPr lang="en-US"/>
              <a:t>Identification</a:t>
            </a:r>
            <a:endParaRPr/>
          </a:p>
          <a:p>
            <a:pPr indent="-228600" lvl="0" marL="228600" rtl="0" algn="l">
              <a:lnSpc>
                <a:spcPct val="80000"/>
              </a:lnSpc>
              <a:spcBef>
                <a:spcPts val="1000"/>
              </a:spcBef>
              <a:spcAft>
                <a:spcPts val="0"/>
              </a:spcAft>
              <a:buClr>
                <a:schemeClr val="dk1"/>
              </a:buClr>
              <a:buSzPts val="2800"/>
              <a:buChar char="•"/>
            </a:pPr>
            <a:r>
              <a:rPr lang="en-US"/>
              <a:t>References =</a:t>
            </a:r>
            <a:r>
              <a:rPr b="1" lang="en-US"/>
              <a:t>  </a:t>
            </a:r>
            <a:r>
              <a:rPr lang="en-US" sz="1800"/>
              <a:t>A </a:t>
            </a:r>
            <a:r>
              <a:rPr b="1" lang="en-US" sz="1800"/>
              <a:t>reference</a:t>
            </a:r>
            <a:r>
              <a:rPr lang="en-US" sz="1800"/>
              <a:t> is someone that can vouch that you are responsible. </a:t>
            </a:r>
            <a:endParaRPr/>
          </a:p>
          <a:p>
            <a:pPr indent="-228600" lvl="0" marL="228600" rtl="0" algn="l">
              <a:lnSpc>
                <a:spcPct val="80000"/>
              </a:lnSpc>
              <a:spcBef>
                <a:spcPts val="1000"/>
              </a:spcBef>
              <a:spcAft>
                <a:spcPts val="0"/>
              </a:spcAft>
              <a:buClr>
                <a:schemeClr val="dk1"/>
              </a:buClr>
              <a:buSzPts val="2800"/>
              <a:buChar char="•"/>
            </a:pPr>
            <a:r>
              <a:rPr lang="en-US"/>
              <a:t>Permission to run a</a:t>
            </a:r>
            <a:r>
              <a:rPr b="1" lang="en-US"/>
              <a:t> </a:t>
            </a:r>
            <a:r>
              <a:rPr lang="en-US"/>
              <a:t>credit check = </a:t>
            </a:r>
            <a:r>
              <a:rPr lang="en-US" sz="1600"/>
              <a:t>Credit check looks at your credit history to see if you have been responsible paying bills and borrowing money.</a:t>
            </a:r>
            <a:endParaRPr/>
          </a:p>
          <a:p>
            <a:pPr indent="-228600" lvl="0" marL="228600" rtl="0" algn="l">
              <a:lnSpc>
                <a:spcPct val="80000"/>
              </a:lnSpc>
              <a:spcBef>
                <a:spcPts val="1000"/>
              </a:spcBef>
              <a:spcAft>
                <a:spcPts val="0"/>
              </a:spcAft>
              <a:buClr>
                <a:schemeClr val="dk1"/>
              </a:buClr>
              <a:buSzPts val="2800"/>
              <a:buChar char="•"/>
            </a:pPr>
            <a:r>
              <a:rPr lang="en-US"/>
              <a:t>First month’s rent</a:t>
            </a:r>
            <a:r>
              <a:rPr lang="en-US" sz="1600"/>
              <a:t>.  (Sometimes a second month’s rent will be required as well .  In some states it is illegal foe landlord to request a second month’s rent)</a:t>
            </a:r>
            <a:endParaRPr/>
          </a:p>
          <a:p>
            <a:pPr indent="-228600" lvl="0" marL="228600" rtl="0" algn="l">
              <a:lnSpc>
                <a:spcPct val="80000"/>
              </a:lnSpc>
              <a:spcBef>
                <a:spcPts val="1000"/>
              </a:spcBef>
              <a:spcAft>
                <a:spcPts val="0"/>
              </a:spcAft>
              <a:buClr>
                <a:schemeClr val="dk1"/>
              </a:buClr>
              <a:buSzPts val="2800"/>
              <a:buChar char="•"/>
            </a:pPr>
            <a:r>
              <a:rPr lang="en-US"/>
              <a:t>Security Deposit</a:t>
            </a:r>
            <a:endParaRPr/>
          </a:p>
          <a:p>
            <a:pPr indent="0" lvl="0" marL="0" rtl="0" algn="l">
              <a:lnSpc>
                <a:spcPct val="80000"/>
              </a:lnSpc>
              <a:spcBef>
                <a:spcPts val="1000"/>
              </a:spcBef>
              <a:spcAft>
                <a:spcPts val="0"/>
              </a:spcAft>
              <a:buClr>
                <a:schemeClr val="dk1"/>
              </a:buClr>
              <a:buSzPts val="1600"/>
              <a:buNone/>
            </a:pPr>
            <a:r>
              <a:t/>
            </a:r>
            <a:endParaRPr sz="1600"/>
          </a:p>
        </p:txBody>
      </p:sp>
      <p:pic>
        <p:nvPicPr>
          <p:cNvPr id="111" name="Google Shape;111;p15">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pic>
        <p:nvPicPr>
          <p:cNvPr id="112" name="Google Shape;112;p15"/>
          <p:cNvPicPr preferRelativeResize="0"/>
          <p:nvPr/>
        </p:nvPicPr>
        <p:blipFill rotWithShape="1">
          <a:blip r:embed="rId5">
            <a:alphaModFix/>
          </a:blip>
          <a:srcRect b="0" l="0" r="0" t="0"/>
          <a:stretch/>
        </p:blipFill>
        <p:spPr>
          <a:xfrm>
            <a:off x="8133341" y="5995843"/>
            <a:ext cx="3566469" cy="536494"/>
          </a:xfrm>
          <a:prstGeom prst="rect">
            <a:avLst/>
          </a:prstGeom>
          <a:noFill/>
          <a:ln>
            <a:noFill/>
          </a:ln>
        </p:spPr>
      </p:pic>
      <p:pic>
        <p:nvPicPr>
          <p:cNvPr id="113" name="Google Shape;113;p15"/>
          <p:cNvPicPr preferRelativeResize="0"/>
          <p:nvPr/>
        </p:nvPicPr>
        <p:blipFill rotWithShape="1">
          <a:blip r:embed="rId6">
            <a:alphaModFix/>
          </a:blip>
          <a:srcRect b="0" l="0" r="0" t="0"/>
          <a:stretch/>
        </p:blipFill>
        <p:spPr>
          <a:xfrm>
            <a:off x="9061505" y="1947877"/>
            <a:ext cx="2292295" cy="3792041"/>
          </a:xfrm>
          <a:prstGeom prst="rect">
            <a:avLst/>
          </a:prstGeom>
          <a:noFill/>
          <a:ln cap="flat" cmpd="sng" w="28575">
            <a:solidFill>
              <a:srgbClr val="FFC000"/>
            </a:solidFill>
            <a:prstDash val="solid"/>
            <a:round/>
            <a:headEnd len="sm" w="sm" type="none"/>
            <a:tailEnd len="sm" w="sm" type="none"/>
          </a:ln>
        </p:spPr>
      </p:pic>
      <p:pic>
        <p:nvPicPr>
          <p:cNvPr id="114" name="Google Shape;114;p15"/>
          <p:cNvPicPr preferRelativeResize="0"/>
          <p:nvPr/>
        </p:nvPicPr>
        <p:blipFill rotWithShape="1">
          <a:blip r:embed="rId7">
            <a:alphaModFix/>
          </a:blip>
          <a:srcRect b="0" l="0" r="0" t="0"/>
          <a:stretch/>
        </p:blipFill>
        <p:spPr>
          <a:xfrm>
            <a:off x="11353800" y="3038343"/>
            <a:ext cx="304843" cy="2057687"/>
          </a:xfrm>
          <a:prstGeom prst="rect">
            <a:avLst/>
          </a:prstGeom>
          <a:noFill/>
          <a:ln>
            <a:noFill/>
          </a:ln>
        </p:spPr>
      </p:pic>
      <p:pic>
        <p:nvPicPr>
          <p:cNvPr id="115" name="Google Shape;115;p15"/>
          <p:cNvPicPr preferRelativeResize="0"/>
          <p:nvPr/>
        </p:nvPicPr>
        <p:blipFill rotWithShape="1">
          <a:blip r:embed="rId8">
            <a:alphaModFix/>
          </a:blip>
          <a:srcRect b="0" l="0" r="0" t="0"/>
          <a:stretch/>
        </p:blipFill>
        <p:spPr>
          <a:xfrm>
            <a:off x="569332" y="3489957"/>
            <a:ext cx="777308" cy="27741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type="title"/>
          </p:nvPr>
        </p:nvSpPr>
        <p:spPr>
          <a:xfrm>
            <a:off x="1712890" y="436408"/>
            <a:ext cx="9640910" cy="1325563"/>
          </a:xfrm>
          <a:prstGeom prst="rect">
            <a:avLst/>
          </a:prstGeom>
          <a:solidFill>
            <a:schemeClr val="accent4"/>
          </a:solidFill>
          <a:ln cap="flat" cmpd="sng" w="381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haroni"/>
              <a:buNone/>
            </a:pPr>
            <a:r>
              <a:rPr lang="en-US">
                <a:latin typeface="Aharoni"/>
                <a:ea typeface="Aharoni"/>
                <a:cs typeface="Aharoni"/>
                <a:sym typeface="Aharoni"/>
              </a:rPr>
              <a:t>What is a SECURITY DEPOSIT?</a:t>
            </a:r>
            <a:endParaRPr/>
          </a:p>
        </p:txBody>
      </p:sp>
      <p:sp>
        <p:nvSpPr>
          <p:cNvPr id="121" name="Google Shape;121;p16"/>
          <p:cNvSpPr txBox="1"/>
          <p:nvPr>
            <p:ph idx="1" type="body"/>
          </p:nvPr>
        </p:nvSpPr>
        <p:spPr>
          <a:xfrm>
            <a:off x="1733282" y="1996225"/>
            <a:ext cx="9525000" cy="41807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The Security Deposit =</a:t>
            </a:r>
            <a:r>
              <a:rPr lang="en-US"/>
              <a:t> is money that the renter deposits with the landlord in case they damage the apartment or room. </a:t>
            </a:r>
            <a:endParaRPr/>
          </a:p>
          <a:p>
            <a:pPr indent="0" lvl="0" marL="0" rtl="0" algn="l">
              <a:lnSpc>
                <a:spcPct val="90000"/>
              </a:lnSpc>
              <a:spcBef>
                <a:spcPts val="1000"/>
              </a:spcBef>
              <a:spcAft>
                <a:spcPts val="0"/>
              </a:spcAft>
              <a:buClr>
                <a:schemeClr val="dk1"/>
              </a:buClr>
              <a:buSzPts val="1800"/>
              <a:buNone/>
            </a:pPr>
            <a:r>
              <a:t/>
            </a:r>
            <a:endParaRPr sz="1800"/>
          </a:p>
          <a:p>
            <a:pPr indent="-228600" lvl="2" marL="1143000" rtl="0" algn="l">
              <a:lnSpc>
                <a:spcPct val="90000"/>
              </a:lnSpc>
              <a:spcBef>
                <a:spcPts val="500"/>
              </a:spcBef>
              <a:spcAft>
                <a:spcPts val="0"/>
              </a:spcAft>
              <a:buClr>
                <a:schemeClr val="dk1"/>
              </a:buClr>
              <a:buSzPts val="2400"/>
              <a:buChar char="•"/>
            </a:pPr>
            <a:r>
              <a:rPr i="1" lang="en-US" sz="2400"/>
              <a:t>If you damage something in the house, the security deposit will be used to pay for the damages. </a:t>
            </a:r>
            <a:endParaRPr/>
          </a:p>
          <a:p>
            <a:pPr indent="0" lvl="2" marL="914400" rtl="0" algn="l">
              <a:lnSpc>
                <a:spcPct val="90000"/>
              </a:lnSpc>
              <a:spcBef>
                <a:spcPts val="500"/>
              </a:spcBef>
              <a:spcAft>
                <a:spcPts val="0"/>
              </a:spcAft>
              <a:buClr>
                <a:schemeClr val="dk1"/>
              </a:buClr>
              <a:buSzPts val="2400"/>
              <a:buNone/>
            </a:pPr>
            <a:r>
              <a:t/>
            </a:r>
            <a:endParaRPr i="1" sz="2400"/>
          </a:p>
          <a:p>
            <a:pPr indent="-228600" lvl="2" marL="1143000" rtl="0" algn="l">
              <a:lnSpc>
                <a:spcPct val="90000"/>
              </a:lnSpc>
              <a:spcBef>
                <a:spcPts val="500"/>
              </a:spcBef>
              <a:spcAft>
                <a:spcPts val="0"/>
              </a:spcAft>
              <a:buClr>
                <a:schemeClr val="dk1"/>
              </a:buClr>
              <a:buSzPts val="2400"/>
              <a:buChar char="•"/>
            </a:pPr>
            <a:r>
              <a:rPr i="1" lang="en-US" sz="2400"/>
              <a:t>If the renter doesn’t damage the house, the money is returned to the renter, when he or she moves out. </a:t>
            </a:r>
            <a:endParaRPr/>
          </a:p>
          <a:p>
            <a:pPr indent="-76200" lvl="2" marL="1143000" rtl="0" algn="l">
              <a:lnSpc>
                <a:spcPct val="90000"/>
              </a:lnSpc>
              <a:spcBef>
                <a:spcPts val="500"/>
              </a:spcBef>
              <a:spcAft>
                <a:spcPts val="0"/>
              </a:spcAft>
              <a:buClr>
                <a:schemeClr val="dk1"/>
              </a:buClr>
              <a:buSzPts val="2400"/>
              <a:buNone/>
            </a:pPr>
            <a:r>
              <a:t/>
            </a:r>
            <a:endParaRPr sz="2400"/>
          </a:p>
        </p:txBody>
      </p:sp>
      <p:pic>
        <p:nvPicPr>
          <p:cNvPr id="122" name="Google Shape;122;p16">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pic>
        <p:nvPicPr>
          <p:cNvPr id="123" name="Google Shape;123;p16"/>
          <p:cNvPicPr preferRelativeResize="0"/>
          <p:nvPr/>
        </p:nvPicPr>
        <p:blipFill rotWithShape="1">
          <a:blip r:embed="rId5">
            <a:alphaModFix/>
          </a:blip>
          <a:srcRect b="0" l="0" r="0" t="7230"/>
          <a:stretch/>
        </p:blipFill>
        <p:spPr>
          <a:xfrm>
            <a:off x="5318975" y="5172405"/>
            <a:ext cx="2611397" cy="1238812"/>
          </a:xfrm>
          <a:prstGeom prst="rect">
            <a:avLst/>
          </a:prstGeom>
          <a:noFill/>
          <a:ln cap="flat" cmpd="sng" w="38100">
            <a:solidFill>
              <a:srgbClr val="0C0C0C"/>
            </a:solidFill>
            <a:prstDash val="solid"/>
            <a:round/>
            <a:headEnd len="sm" w="sm" type="none"/>
            <a:tailEnd len="sm" w="sm" type="none"/>
          </a:ln>
        </p:spPr>
      </p:pic>
      <p:pic>
        <p:nvPicPr>
          <p:cNvPr id="124" name="Google Shape;124;p16"/>
          <p:cNvPicPr preferRelativeResize="0"/>
          <p:nvPr/>
        </p:nvPicPr>
        <p:blipFill rotWithShape="1">
          <a:blip r:embed="rId6">
            <a:alphaModFix/>
          </a:blip>
          <a:srcRect b="0" l="0" r="0" t="0"/>
          <a:stretch/>
        </p:blipFill>
        <p:spPr>
          <a:xfrm>
            <a:off x="8133341" y="5995843"/>
            <a:ext cx="3566469" cy="536494"/>
          </a:xfrm>
          <a:prstGeom prst="rect">
            <a:avLst/>
          </a:prstGeom>
          <a:noFill/>
          <a:ln>
            <a:noFill/>
          </a:ln>
        </p:spPr>
      </p:pic>
      <p:pic>
        <p:nvPicPr>
          <p:cNvPr id="125" name="Google Shape;125;p16"/>
          <p:cNvPicPr preferRelativeResize="0"/>
          <p:nvPr/>
        </p:nvPicPr>
        <p:blipFill rotWithShape="1">
          <a:blip r:embed="rId7">
            <a:alphaModFix/>
          </a:blip>
          <a:srcRect b="0" l="0" r="0" t="0"/>
          <a:stretch/>
        </p:blipFill>
        <p:spPr>
          <a:xfrm>
            <a:off x="569332" y="3489957"/>
            <a:ext cx="777308" cy="27741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type="title"/>
          </p:nvPr>
        </p:nvSpPr>
        <p:spPr>
          <a:xfrm>
            <a:off x="1712890" y="500062"/>
            <a:ext cx="9640910" cy="1325563"/>
          </a:xfrm>
          <a:prstGeom prst="rect">
            <a:avLst/>
          </a:prstGeom>
          <a:solidFill>
            <a:schemeClr val="accent4"/>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haroni"/>
              <a:buNone/>
            </a:pPr>
            <a:r>
              <a:rPr b="1" lang="en-US">
                <a:latin typeface="Aharoni"/>
                <a:ea typeface="Aharoni"/>
                <a:cs typeface="Aharoni"/>
                <a:sym typeface="Aharoni"/>
              </a:rPr>
              <a:t>What is a </a:t>
            </a:r>
            <a:br>
              <a:rPr b="1" lang="en-US">
                <a:latin typeface="Aharoni"/>
                <a:ea typeface="Aharoni"/>
                <a:cs typeface="Aharoni"/>
                <a:sym typeface="Aharoni"/>
              </a:rPr>
            </a:br>
            <a:r>
              <a:rPr b="1" lang="en-US">
                <a:latin typeface="Aharoni"/>
                <a:ea typeface="Aharoni"/>
                <a:cs typeface="Aharoni"/>
                <a:sym typeface="Aharoni"/>
              </a:rPr>
              <a:t>RENTAL AGREEMENT or LEASE?</a:t>
            </a:r>
            <a:endParaRPr/>
          </a:p>
        </p:txBody>
      </p:sp>
      <p:sp>
        <p:nvSpPr>
          <p:cNvPr id="131" name="Google Shape;131;p17"/>
          <p:cNvSpPr txBox="1"/>
          <p:nvPr>
            <p:ph idx="1" type="body"/>
          </p:nvPr>
        </p:nvSpPr>
        <p:spPr>
          <a:xfrm>
            <a:off x="1533659" y="1895643"/>
            <a:ext cx="9903854" cy="42240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b="1" lang="en-US" sz="3200"/>
              <a:t>It is a written agreement between the renter and landlord.</a:t>
            </a:r>
            <a:endParaRPr/>
          </a:p>
          <a:p>
            <a:pPr indent="-228600" lvl="1" marL="685800" rtl="0" algn="l">
              <a:lnSpc>
                <a:spcPct val="90000"/>
              </a:lnSpc>
              <a:spcBef>
                <a:spcPts val="500"/>
              </a:spcBef>
              <a:spcAft>
                <a:spcPts val="0"/>
              </a:spcAft>
              <a:buClr>
                <a:schemeClr val="dk1"/>
              </a:buClr>
              <a:buSzPts val="2400"/>
              <a:buChar char="•"/>
            </a:pPr>
            <a:r>
              <a:rPr lang="en-US"/>
              <a:t>The rental agreement is a legal contract, and you can be held </a:t>
            </a:r>
            <a:endParaRPr/>
          </a:p>
          <a:p>
            <a:pPr indent="0" lvl="1" marL="457200" rtl="0" algn="l">
              <a:lnSpc>
                <a:spcPct val="90000"/>
              </a:lnSpc>
              <a:spcBef>
                <a:spcPts val="500"/>
              </a:spcBef>
              <a:spcAft>
                <a:spcPts val="0"/>
              </a:spcAft>
              <a:buClr>
                <a:schemeClr val="dk1"/>
              </a:buClr>
              <a:buSzPts val="2400"/>
              <a:buNone/>
            </a:pPr>
            <a:r>
              <a:rPr lang="en-US"/>
              <a:t>     to all the conditions listed in the agreement once you sign it. </a:t>
            </a:r>
            <a:endParaRPr/>
          </a:p>
          <a:p>
            <a:pPr indent="0" lvl="1" marL="457200" rtl="0" algn="l">
              <a:lnSpc>
                <a:spcPct val="90000"/>
              </a:lnSpc>
              <a:spcBef>
                <a:spcPts val="500"/>
              </a:spcBef>
              <a:spcAft>
                <a:spcPts val="0"/>
              </a:spcAft>
              <a:buClr>
                <a:schemeClr val="dk1"/>
              </a:buClr>
              <a:buSzPts val="2400"/>
              <a:buNone/>
            </a:pPr>
            <a:r>
              <a:t/>
            </a:r>
            <a:endParaRPr/>
          </a:p>
          <a:p>
            <a:pPr indent="-228600" lvl="1" marL="685800" rtl="0" algn="l">
              <a:lnSpc>
                <a:spcPct val="90000"/>
              </a:lnSpc>
              <a:spcBef>
                <a:spcPts val="500"/>
              </a:spcBef>
              <a:spcAft>
                <a:spcPts val="0"/>
              </a:spcAft>
              <a:buClr>
                <a:schemeClr val="dk1"/>
              </a:buClr>
              <a:buSzPts val="2400"/>
              <a:buChar char="•"/>
            </a:pPr>
            <a:r>
              <a:rPr lang="en-US"/>
              <a:t>Under a contract you have an </a:t>
            </a:r>
            <a:r>
              <a:rPr b="1" lang="en-US"/>
              <a:t>obligation</a:t>
            </a:r>
            <a:r>
              <a:rPr lang="en-US"/>
              <a:t> (legally bound) to follow it. </a:t>
            </a:r>
            <a:endParaRPr/>
          </a:p>
        </p:txBody>
      </p:sp>
      <p:pic>
        <p:nvPicPr>
          <p:cNvPr id="132" name="Google Shape;132;p17">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sp>
        <p:nvSpPr>
          <p:cNvPr id="133" name="Google Shape;133;p17"/>
          <p:cNvSpPr/>
          <p:nvPr/>
        </p:nvSpPr>
        <p:spPr>
          <a:xfrm>
            <a:off x="2206446" y="4734454"/>
            <a:ext cx="8558281" cy="1197735"/>
          </a:xfrm>
          <a:prstGeom prst="rect">
            <a:avLst/>
          </a:prstGeom>
          <a:solidFill>
            <a:srgbClr val="FFFF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It is very important to make sure to read the contract carefully before signing it. If you need to have someone look over the contract for you to help you understand it, then it is important to do so. Don’t be rushed into signing a rental agreement, wait until you fully understand it, including the fine print. </a:t>
            </a:r>
            <a:endParaRPr/>
          </a:p>
        </p:txBody>
      </p:sp>
      <p:pic>
        <p:nvPicPr>
          <p:cNvPr id="134" name="Google Shape;134;p17"/>
          <p:cNvPicPr preferRelativeResize="0"/>
          <p:nvPr/>
        </p:nvPicPr>
        <p:blipFill rotWithShape="1">
          <a:blip r:embed="rId5">
            <a:alphaModFix/>
          </a:blip>
          <a:srcRect b="0" l="0" r="0" t="0"/>
          <a:stretch/>
        </p:blipFill>
        <p:spPr>
          <a:xfrm>
            <a:off x="8133341" y="5995843"/>
            <a:ext cx="3566469" cy="536494"/>
          </a:xfrm>
          <a:prstGeom prst="rect">
            <a:avLst/>
          </a:prstGeom>
          <a:noFill/>
          <a:ln>
            <a:noFill/>
          </a:ln>
        </p:spPr>
      </p:pic>
      <p:pic>
        <p:nvPicPr>
          <p:cNvPr id="135" name="Google Shape;135;p17"/>
          <p:cNvPicPr preferRelativeResize="0"/>
          <p:nvPr/>
        </p:nvPicPr>
        <p:blipFill rotWithShape="1">
          <a:blip r:embed="rId6">
            <a:alphaModFix/>
          </a:blip>
          <a:srcRect b="0" l="0" r="0" t="0"/>
          <a:stretch/>
        </p:blipFill>
        <p:spPr>
          <a:xfrm>
            <a:off x="569332" y="3489957"/>
            <a:ext cx="777308" cy="2774133"/>
          </a:xfrm>
          <a:prstGeom prst="rect">
            <a:avLst/>
          </a:prstGeom>
          <a:noFill/>
          <a:ln>
            <a:noFill/>
          </a:ln>
        </p:spPr>
      </p:pic>
      <p:pic>
        <p:nvPicPr>
          <p:cNvPr id="136" name="Google Shape;136;p17"/>
          <p:cNvPicPr preferRelativeResize="0"/>
          <p:nvPr/>
        </p:nvPicPr>
        <p:blipFill rotWithShape="1">
          <a:blip r:embed="rId7">
            <a:alphaModFix/>
          </a:blip>
          <a:srcRect b="0" l="0" r="0" t="0"/>
          <a:stretch/>
        </p:blipFill>
        <p:spPr>
          <a:xfrm rot="-193274">
            <a:off x="9977756" y="1943819"/>
            <a:ext cx="1773224" cy="2080520"/>
          </a:xfrm>
          <a:prstGeom prst="rect">
            <a:avLst/>
          </a:prstGeom>
          <a:noFill/>
          <a:ln>
            <a:noFill/>
          </a:ln>
        </p:spPr>
      </p:pic>
      <p:pic>
        <p:nvPicPr>
          <p:cNvPr id="137" name="Google Shape;137;p17"/>
          <p:cNvPicPr preferRelativeResize="0"/>
          <p:nvPr/>
        </p:nvPicPr>
        <p:blipFill rotWithShape="1">
          <a:blip r:embed="rId8">
            <a:alphaModFix/>
          </a:blip>
          <a:srcRect b="0" l="0" r="0" t="0"/>
          <a:stretch/>
        </p:blipFill>
        <p:spPr>
          <a:xfrm>
            <a:off x="11699810" y="1805250"/>
            <a:ext cx="533474" cy="22672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1712890" y="437882"/>
            <a:ext cx="9640910" cy="1252806"/>
          </a:xfrm>
          <a:prstGeom prst="rect">
            <a:avLst/>
          </a:prstGeom>
          <a:solidFill>
            <a:schemeClr val="accent4"/>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haroni"/>
              <a:buNone/>
            </a:pPr>
            <a:r>
              <a:rPr lang="en-US">
                <a:latin typeface="Aharoni"/>
                <a:ea typeface="Aharoni"/>
                <a:cs typeface="Aharoni"/>
                <a:sym typeface="Aharoni"/>
              </a:rPr>
              <a:t>What is in a rental agreement?</a:t>
            </a:r>
            <a:endParaRPr/>
          </a:p>
        </p:txBody>
      </p:sp>
      <p:sp>
        <p:nvSpPr>
          <p:cNvPr id="143" name="Google Shape;143;p18"/>
          <p:cNvSpPr txBox="1"/>
          <p:nvPr>
            <p:ph idx="1" type="body"/>
          </p:nvPr>
        </p:nvSpPr>
        <p:spPr>
          <a:xfrm>
            <a:off x="1712890" y="1825625"/>
            <a:ext cx="964091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500"/>
              <a:buNone/>
            </a:pPr>
            <a:r>
              <a:rPr b="1" lang="en-US" sz="3500"/>
              <a:t>Some of the key things in the contract are:</a:t>
            </a:r>
            <a:endParaRPr/>
          </a:p>
          <a:p>
            <a:pPr indent="-228600" lvl="2" marL="1143000" rtl="0" algn="l">
              <a:lnSpc>
                <a:spcPct val="90000"/>
              </a:lnSpc>
              <a:spcBef>
                <a:spcPts val="500"/>
              </a:spcBef>
              <a:spcAft>
                <a:spcPts val="0"/>
              </a:spcAft>
              <a:buClr>
                <a:schemeClr val="dk1"/>
              </a:buClr>
              <a:buSzPts val="2400"/>
              <a:buChar char="•"/>
            </a:pPr>
            <a:r>
              <a:rPr lang="en-US" sz="2400"/>
              <a:t>the amount of rent to be paid each month </a:t>
            </a:r>
            <a:endParaRPr/>
          </a:p>
          <a:p>
            <a:pPr indent="-228600" lvl="2" marL="1143000" rtl="0" algn="l">
              <a:lnSpc>
                <a:spcPct val="90000"/>
              </a:lnSpc>
              <a:spcBef>
                <a:spcPts val="500"/>
              </a:spcBef>
              <a:spcAft>
                <a:spcPts val="0"/>
              </a:spcAft>
              <a:buClr>
                <a:schemeClr val="dk1"/>
              </a:buClr>
              <a:buSzPts val="2400"/>
              <a:buChar char="•"/>
            </a:pPr>
            <a:r>
              <a:rPr lang="en-US" sz="2400"/>
              <a:t>when and whom the rent will be paid to</a:t>
            </a:r>
            <a:endParaRPr/>
          </a:p>
          <a:p>
            <a:pPr indent="-228600" lvl="2" marL="1143000" rtl="0" algn="l">
              <a:lnSpc>
                <a:spcPct val="90000"/>
              </a:lnSpc>
              <a:spcBef>
                <a:spcPts val="500"/>
              </a:spcBef>
              <a:spcAft>
                <a:spcPts val="0"/>
              </a:spcAft>
              <a:buClr>
                <a:schemeClr val="dk1"/>
              </a:buClr>
              <a:buSzPts val="2400"/>
              <a:buChar char="•"/>
            </a:pPr>
            <a:r>
              <a:rPr lang="en-US" sz="2400"/>
              <a:t>the length of the rental agreement</a:t>
            </a:r>
            <a:endParaRPr/>
          </a:p>
          <a:p>
            <a:pPr indent="-228600" lvl="2" marL="1143000" rtl="0" algn="l">
              <a:lnSpc>
                <a:spcPct val="90000"/>
              </a:lnSpc>
              <a:spcBef>
                <a:spcPts val="500"/>
              </a:spcBef>
              <a:spcAft>
                <a:spcPts val="0"/>
              </a:spcAft>
              <a:buClr>
                <a:schemeClr val="dk1"/>
              </a:buClr>
              <a:buSzPts val="2400"/>
              <a:buChar char="•"/>
            </a:pPr>
            <a:r>
              <a:rPr lang="en-US" sz="2400"/>
              <a:t>who pays for electricity and water</a:t>
            </a:r>
            <a:endParaRPr/>
          </a:p>
          <a:p>
            <a:pPr indent="-228600" lvl="2" marL="1143000" rtl="0" algn="l">
              <a:lnSpc>
                <a:spcPct val="90000"/>
              </a:lnSpc>
              <a:spcBef>
                <a:spcPts val="500"/>
              </a:spcBef>
              <a:spcAft>
                <a:spcPts val="0"/>
              </a:spcAft>
              <a:buClr>
                <a:schemeClr val="dk1"/>
              </a:buClr>
              <a:buSzPts val="2400"/>
              <a:buChar char="•"/>
            </a:pPr>
            <a:r>
              <a:rPr lang="en-US" sz="2400"/>
              <a:t>the rules you must follow </a:t>
            </a:r>
            <a:endParaRPr/>
          </a:p>
          <a:p>
            <a:pPr indent="-228600" lvl="2" marL="1143000" rtl="0" algn="l">
              <a:lnSpc>
                <a:spcPct val="90000"/>
              </a:lnSpc>
              <a:spcBef>
                <a:spcPts val="500"/>
              </a:spcBef>
              <a:spcAft>
                <a:spcPts val="0"/>
              </a:spcAft>
              <a:buClr>
                <a:schemeClr val="dk1"/>
              </a:buClr>
              <a:buSzPts val="2400"/>
              <a:buChar char="•"/>
            </a:pPr>
            <a:r>
              <a:rPr lang="en-US" sz="2400"/>
              <a:t>when and how you need to give notice if you decide to move </a:t>
            </a:r>
            <a:endParaRPr/>
          </a:p>
          <a:p>
            <a:pPr indent="-228600" lvl="2" marL="1143000" rtl="0" algn="l">
              <a:lnSpc>
                <a:spcPct val="90000"/>
              </a:lnSpc>
              <a:spcBef>
                <a:spcPts val="500"/>
              </a:spcBef>
              <a:spcAft>
                <a:spcPts val="0"/>
              </a:spcAft>
              <a:buClr>
                <a:schemeClr val="dk1"/>
              </a:buClr>
              <a:buSzPts val="2400"/>
              <a:buChar char="•"/>
            </a:pPr>
            <a:r>
              <a:rPr lang="en-US" sz="2400"/>
              <a:t>the repair policy</a:t>
            </a:r>
            <a:endParaRPr/>
          </a:p>
          <a:p>
            <a:pPr indent="-228600" lvl="2" marL="1143000" rtl="0" algn="l">
              <a:lnSpc>
                <a:spcPct val="90000"/>
              </a:lnSpc>
              <a:spcBef>
                <a:spcPts val="500"/>
              </a:spcBef>
              <a:spcAft>
                <a:spcPts val="0"/>
              </a:spcAft>
              <a:buClr>
                <a:schemeClr val="dk1"/>
              </a:buClr>
              <a:buSzPts val="2400"/>
              <a:buChar char="•"/>
            </a:pPr>
            <a:r>
              <a:rPr lang="en-US" sz="2400"/>
              <a:t>what appliances come with the apartment</a:t>
            </a:r>
            <a:endParaRPr/>
          </a:p>
          <a:p>
            <a:pPr indent="-228600" lvl="2" marL="1143000" rtl="0" algn="l">
              <a:lnSpc>
                <a:spcPct val="90000"/>
              </a:lnSpc>
              <a:spcBef>
                <a:spcPts val="500"/>
              </a:spcBef>
              <a:spcAft>
                <a:spcPts val="0"/>
              </a:spcAft>
              <a:buClr>
                <a:schemeClr val="dk1"/>
              </a:buClr>
              <a:buSzPts val="2400"/>
              <a:buChar char="•"/>
            </a:pPr>
            <a:r>
              <a:rPr lang="en-US" sz="2400"/>
              <a:t>if pets are allowed on the premise</a:t>
            </a:r>
            <a:endParaRPr/>
          </a:p>
        </p:txBody>
      </p:sp>
      <p:pic>
        <p:nvPicPr>
          <p:cNvPr id="144" name="Google Shape;144;p18">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pic>
        <p:nvPicPr>
          <p:cNvPr id="145" name="Google Shape;145;p18"/>
          <p:cNvPicPr preferRelativeResize="0"/>
          <p:nvPr/>
        </p:nvPicPr>
        <p:blipFill rotWithShape="1">
          <a:blip r:embed="rId5">
            <a:alphaModFix/>
          </a:blip>
          <a:srcRect b="0" l="0" r="0" t="0"/>
          <a:stretch/>
        </p:blipFill>
        <p:spPr>
          <a:xfrm>
            <a:off x="8133341" y="5995843"/>
            <a:ext cx="3566469" cy="536494"/>
          </a:xfrm>
          <a:prstGeom prst="rect">
            <a:avLst/>
          </a:prstGeom>
          <a:noFill/>
          <a:ln>
            <a:noFill/>
          </a:ln>
        </p:spPr>
      </p:pic>
      <p:pic>
        <p:nvPicPr>
          <p:cNvPr id="146" name="Google Shape;146;p18"/>
          <p:cNvPicPr preferRelativeResize="0"/>
          <p:nvPr/>
        </p:nvPicPr>
        <p:blipFill rotWithShape="1">
          <a:blip r:embed="rId6">
            <a:alphaModFix/>
          </a:blip>
          <a:srcRect b="0" l="0" r="0" t="0"/>
          <a:stretch/>
        </p:blipFill>
        <p:spPr>
          <a:xfrm>
            <a:off x="569332" y="3489957"/>
            <a:ext cx="777308" cy="27741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type="title"/>
          </p:nvPr>
        </p:nvSpPr>
        <p:spPr>
          <a:xfrm>
            <a:off x="1712890" y="412124"/>
            <a:ext cx="9640910" cy="1278564"/>
          </a:xfrm>
          <a:prstGeom prst="rect">
            <a:avLst/>
          </a:prstGeom>
          <a:solidFill>
            <a:schemeClr val="accent4"/>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Aharoni"/>
              <a:buNone/>
            </a:pPr>
            <a:r>
              <a:rPr lang="en-US" sz="3959">
                <a:latin typeface="Aharoni"/>
                <a:ea typeface="Aharoni"/>
                <a:cs typeface="Aharoni"/>
                <a:sym typeface="Aharoni"/>
              </a:rPr>
              <a:t>What happens if you don’t follow the contract?</a:t>
            </a:r>
            <a:endParaRPr/>
          </a:p>
        </p:txBody>
      </p:sp>
      <p:sp>
        <p:nvSpPr>
          <p:cNvPr id="152" name="Google Shape;152;p19"/>
          <p:cNvSpPr txBox="1"/>
          <p:nvPr>
            <p:ph idx="1" type="body"/>
          </p:nvPr>
        </p:nvSpPr>
        <p:spPr>
          <a:xfrm>
            <a:off x="1712890" y="1825625"/>
            <a:ext cx="964091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b="1" lang="en-US" sz="3200"/>
              <a:t>you may be required to vacate the apartment </a:t>
            </a:r>
            <a:endParaRPr/>
          </a:p>
          <a:p>
            <a:pPr indent="-228600" lvl="0" marL="228600" rtl="0" algn="l">
              <a:lnSpc>
                <a:spcPct val="90000"/>
              </a:lnSpc>
              <a:spcBef>
                <a:spcPts val="1000"/>
              </a:spcBef>
              <a:spcAft>
                <a:spcPts val="0"/>
              </a:spcAft>
              <a:buClr>
                <a:schemeClr val="dk1"/>
              </a:buClr>
              <a:buSzPts val="3200"/>
              <a:buChar char="•"/>
            </a:pPr>
            <a:r>
              <a:rPr b="1" lang="en-US" sz="3200"/>
              <a:t>and be responsible for any costs caused by early termination or related damages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53" name="Google Shape;153;p19">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pic>
        <p:nvPicPr>
          <p:cNvPr id="154" name="Google Shape;154;p19"/>
          <p:cNvPicPr preferRelativeResize="0"/>
          <p:nvPr/>
        </p:nvPicPr>
        <p:blipFill rotWithShape="1">
          <a:blip r:embed="rId5">
            <a:alphaModFix/>
          </a:blip>
          <a:srcRect b="0" l="0" r="0" t="0"/>
          <a:stretch/>
        </p:blipFill>
        <p:spPr>
          <a:xfrm>
            <a:off x="4214554" y="3491174"/>
            <a:ext cx="4337018" cy="2561959"/>
          </a:xfrm>
          <a:prstGeom prst="rect">
            <a:avLst/>
          </a:prstGeom>
          <a:noFill/>
          <a:ln cap="flat" cmpd="sng" w="38100">
            <a:solidFill>
              <a:schemeClr val="dk1"/>
            </a:solidFill>
            <a:prstDash val="solid"/>
            <a:round/>
            <a:headEnd len="sm" w="sm" type="none"/>
            <a:tailEnd len="sm" w="sm" type="none"/>
          </a:ln>
        </p:spPr>
      </p:pic>
      <p:pic>
        <p:nvPicPr>
          <p:cNvPr id="155" name="Google Shape;155;p19"/>
          <p:cNvPicPr preferRelativeResize="0"/>
          <p:nvPr/>
        </p:nvPicPr>
        <p:blipFill rotWithShape="1">
          <a:blip r:embed="rId6">
            <a:alphaModFix/>
          </a:blip>
          <a:srcRect b="0" l="0" r="0" t="0"/>
          <a:stretch/>
        </p:blipFill>
        <p:spPr>
          <a:xfrm>
            <a:off x="8133341" y="5995843"/>
            <a:ext cx="3566469" cy="536494"/>
          </a:xfrm>
          <a:prstGeom prst="rect">
            <a:avLst/>
          </a:prstGeom>
          <a:noFill/>
          <a:ln>
            <a:noFill/>
          </a:ln>
        </p:spPr>
      </p:pic>
      <p:pic>
        <p:nvPicPr>
          <p:cNvPr id="156" name="Google Shape;156;p19"/>
          <p:cNvPicPr preferRelativeResize="0"/>
          <p:nvPr/>
        </p:nvPicPr>
        <p:blipFill rotWithShape="1">
          <a:blip r:embed="rId7">
            <a:alphaModFix/>
          </a:blip>
          <a:srcRect b="0" l="0" r="0" t="0"/>
          <a:stretch/>
        </p:blipFill>
        <p:spPr>
          <a:xfrm>
            <a:off x="569332" y="3489957"/>
            <a:ext cx="777308" cy="27741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type="title"/>
          </p:nvPr>
        </p:nvSpPr>
        <p:spPr>
          <a:xfrm>
            <a:off x="1969609" y="681858"/>
            <a:ext cx="9640910" cy="1325563"/>
          </a:xfrm>
          <a:prstGeom prst="rect">
            <a:avLst/>
          </a:prstGeom>
          <a:solidFill>
            <a:schemeClr val="accent4"/>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haroni"/>
              <a:buNone/>
            </a:pPr>
            <a:r>
              <a:rPr lang="en-US">
                <a:latin typeface="Aharoni"/>
                <a:ea typeface="Aharoni"/>
                <a:cs typeface="Aharoni"/>
                <a:sym typeface="Aharoni"/>
              </a:rPr>
              <a:t>Selecting the Right Apartment</a:t>
            </a:r>
            <a:endParaRPr/>
          </a:p>
        </p:txBody>
      </p:sp>
      <p:sp>
        <p:nvSpPr>
          <p:cNvPr id="162" name="Google Shape;162;p20"/>
          <p:cNvSpPr txBox="1"/>
          <p:nvPr>
            <p:ph idx="1" type="body"/>
          </p:nvPr>
        </p:nvSpPr>
        <p:spPr>
          <a:xfrm>
            <a:off x="2115785" y="2282982"/>
            <a:ext cx="9640910" cy="352449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When it is time to look for a place of your own, it will be important to think about three things before selecting a place: </a:t>
            </a:r>
            <a:endParaRPr/>
          </a:p>
          <a:p>
            <a:pPr indent="-514350" lvl="2" marL="1428750" rtl="0" algn="l">
              <a:lnSpc>
                <a:spcPct val="90000"/>
              </a:lnSpc>
              <a:spcBef>
                <a:spcPts val="500"/>
              </a:spcBef>
              <a:spcAft>
                <a:spcPts val="0"/>
              </a:spcAft>
              <a:buClr>
                <a:schemeClr val="dk1"/>
              </a:buClr>
              <a:buSzPts val="2800"/>
              <a:buFont typeface="Calibri"/>
              <a:buAutoNum type="arabicParenR"/>
            </a:pPr>
            <a:r>
              <a:rPr lang="en-US" sz="2800"/>
              <a:t>how much rent you can afford to pay</a:t>
            </a:r>
            <a:endParaRPr/>
          </a:p>
          <a:p>
            <a:pPr indent="-514350" lvl="2" marL="1428750" rtl="0" algn="l">
              <a:lnSpc>
                <a:spcPct val="90000"/>
              </a:lnSpc>
              <a:spcBef>
                <a:spcPts val="500"/>
              </a:spcBef>
              <a:spcAft>
                <a:spcPts val="0"/>
              </a:spcAft>
              <a:buClr>
                <a:schemeClr val="dk1"/>
              </a:buClr>
              <a:buSzPts val="2800"/>
              <a:buFont typeface="Calibri"/>
              <a:buAutoNum type="arabicParenR"/>
            </a:pPr>
            <a:r>
              <a:rPr lang="en-US" sz="2800"/>
              <a:t>the location of the place</a:t>
            </a:r>
            <a:endParaRPr/>
          </a:p>
          <a:p>
            <a:pPr indent="-514350" lvl="2" marL="1428750" rtl="0" algn="l">
              <a:lnSpc>
                <a:spcPct val="90000"/>
              </a:lnSpc>
              <a:spcBef>
                <a:spcPts val="500"/>
              </a:spcBef>
              <a:spcAft>
                <a:spcPts val="0"/>
              </a:spcAft>
              <a:buClr>
                <a:schemeClr val="dk1"/>
              </a:buClr>
              <a:buSzPts val="2800"/>
              <a:buFont typeface="Calibri"/>
              <a:buAutoNum type="arabicParenR"/>
            </a:pPr>
            <a:r>
              <a:rPr lang="en-US" sz="2800"/>
              <a:t>the type of place you need</a:t>
            </a:r>
            <a:endParaRPr/>
          </a:p>
          <a:p>
            <a:pPr indent="0" lvl="2" marL="914400" rtl="0" algn="l">
              <a:lnSpc>
                <a:spcPct val="90000"/>
              </a:lnSpc>
              <a:spcBef>
                <a:spcPts val="500"/>
              </a:spcBef>
              <a:spcAft>
                <a:spcPts val="0"/>
              </a:spcAft>
              <a:buClr>
                <a:schemeClr val="dk1"/>
              </a:buClr>
              <a:buSzPts val="2800"/>
              <a:buNone/>
            </a:pPr>
            <a:r>
              <a:t/>
            </a:r>
            <a:endParaRPr sz="2800"/>
          </a:p>
        </p:txBody>
      </p:sp>
      <p:pic>
        <p:nvPicPr>
          <p:cNvPr id="163" name="Google Shape;163;p20">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pic>
        <p:nvPicPr>
          <p:cNvPr id="164" name="Google Shape;164;p20"/>
          <p:cNvPicPr preferRelativeResize="0"/>
          <p:nvPr/>
        </p:nvPicPr>
        <p:blipFill rotWithShape="1">
          <a:blip r:embed="rId5">
            <a:alphaModFix/>
          </a:blip>
          <a:srcRect b="0" l="0" r="0" t="0"/>
          <a:stretch/>
        </p:blipFill>
        <p:spPr>
          <a:xfrm>
            <a:off x="8133341" y="5995843"/>
            <a:ext cx="3566469" cy="536494"/>
          </a:xfrm>
          <a:prstGeom prst="rect">
            <a:avLst/>
          </a:prstGeom>
          <a:noFill/>
          <a:ln>
            <a:noFill/>
          </a:ln>
        </p:spPr>
      </p:pic>
      <p:pic>
        <p:nvPicPr>
          <p:cNvPr id="165" name="Google Shape;165;p20"/>
          <p:cNvPicPr preferRelativeResize="0"/>
          <p:nvPr/>
        </p:nvPicPr>
        <p:blipFill rotWithShape="1">
          <a:blip r:embed="rId6">
            <a:alphaModFix/>
          </a:blip>
          <a:srcRect b="0" l="0" r="0" t="0"/>
          <a:stretch/>
        </p:blipFill>
        <p:spPr>
          <a:xfrm>
            <a:off x="569332" y="3489957"/>
            <a:ext cx="777308" cy="2774133"/>
          </a:xfrm>
          <a:prstGeom prst="rect">
            <a:avLst/>
          </a:prstGeom>
          <a:noFill/>
          <a:ln>
            <a:noFill/>
          </a:ln>
        </p:spPr>
      </p:pic>
      <p:pic>
        <p:nvPicPr>
          <p:cNvPr id="166" name="Google Shape;166;p20"/>
          <p:cNvPicPr preferRelativeResize="0"/>
          <p:nvPr/>
        </p:nvPicPr>
        <p:blipFill rotWithShape="1">
          <a:blip r:embed="rId7">
            <a:alphaModFix/>
          </a:blip>
          <a:srcRect b="0" l="0" r="0" t="0"/>
          <a:stretch/>
        </p:blipFill>
        <p:spPr>
          <a:xfrm>
            <a:off x="7934178" y="3712510"/>
            <a:ext cx="2920544" cy="2156579"/>
          </a:xfrm>
          <a:prstGeom prst="rect">
            <a:avLst/>
          </a:prstGeom>
          <a:noFill/>
          <a:ln>
            <a:noFill/>
          </a:ln>
        </p:spPr>
      </p:pic>
      <p:pic>
        <p:nvPicPr>
          <p:cNvPr id="167" name="Google Shape;167;p20"/>
          <p:cNvPicPr preferRelativeResize="0"/>
          <p:nvPr/>
        </p:nvPicPr>
        <p:blipFill rotWithShape="1">
          <a:blip r:embed="rId8">
            <a:alphaModFix/>
          </a:blip>
          <a:srcRect b="0" l="0" r="0" t="0"/>
          <a:stretch/>
        </p:blipFill>
        <p:spPr>
          <a:xfrm>
            <a:off x="10922292" y="3587535"/>
            <a:ext cx="285790" cy="17337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2794714" y="476518"/>
            <a:ext cx="8559085" cy="1214170"/>
          </a:xfrm>
          <a:prstGeom prst="rect">
            <a:avLst/>
          </a:prstGeom>
          <a:solidFill>
            <a:schemeClr val="accent4"/>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Aharoni"/>
              <a:buNone/>
            </a:pPr>
            <a:br>
              <a:rPr lang="en-US" sz="3959">
                <a:latin typeface="Aharoni"/>
                <a:ea typeface="Aharoni"/>
                <a:cs typeface="Aharoni"/>
                <a:sym typeface="Aharoni"/>
              </a:rPr>
            </a:br>
            <a:r>
              <a:rPr lang="en-US" sz="3240">
                <a:latin typeface="Aharoni"/>
                <a:ea typeface="Aharoni"/>
                <a:cs typeface="Aharoni"/>
                <a:sym typeface="Aharoni"/>
              </a:rPr>
              <a:t>How much rent you can afford to pay “</a:t>
            </a:r>
            <a:r>
              <a:rPr lang="en-US" sz="3959">
                <a:latin typeface="Aharoni"/>
                <a:ea typeface="Aharoni"/>
                <a:cs typeface="Aharoni"/>
                <a:sym typeface="Aharoni"/>
              </a:rPr>
              <a:t>Affordability”</a:t>
            </a:r>
            <a:br>
              <a:rPr lang="en-US" sz="3959"/>
            </a:br>
            <a:endParaRPr sz="3959"/>
          </a:p>
        </p:txBody>
      </p:sp>
      <p:sp>
        <p:nvSpPr>
          <p:cNvPr id="173" name="Google Shape;173;p21"/>
          <p:cNvSpPr txBox="1"/>
          <p:nvPr>
            <p:ph idx="1" type="body"/>
          </p:nvPr>
        </p:nvSpPr>
        <p:spPr>
          <a:xfrm>
            <a:off x="1712890" y="1825625"/>
            <a:ext cx="964091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In order to make sure you can afford a place, financial experts recommended that the amount of rent you pay should not be more than 30% of your take home pay. </a:t>
            </a:r>
            <a:endParaRPr/>
          </a:p>
          <a:p>
            <a:pPr indent="0" lvl="1" marL="457200" rtl="0" algn="l">
              <a:lnSpc>
                <a:spcPct val="90000"/>
              </a:lnSpc>
              <a:spcBef>
                <a:spcPts val="500"/>
              </a:spcBef>
              <a:spcAft>
                <a:spcPts val="0"/>
              </a:spcAft>
              <a:buClr>
                <a:schemeClr val="dk1"/>
              </a:buClr>
              <a:buSzPts val="2400"/>
              <a:buNone/>
            </a:pPr>
            <a:r>
              <a:t/>
            </a:r>
            <a:endParaRPr i="1"/>
          </a:p>
          <a:p>
            <a:pPr indent="0" lvl="1" marL="457200" rtl="0" algn="l">
              <a:lnSpc>
                <a:spcPct val="90000"/>
              </a:lnSpc>
              <a:spcBef>
                <a:spcPts val="500"/>
              </a:spcBef>
              <a:spcAft>
                <a:spcPts val="0"/>
              </a:spcAft>
              <a:buClr>
                <a:schemeClr val="dk1"/>
              </a:buClr>
              <a:buSzPts val="2400"/>
              <a:buNone/>
            </a:pPr>
            <a:r>
              <a:rPr i="1" lang="en-US"/>
              <a:t>For example, if you bring home $3,000 after paying taxes, you could reasonably afford $1,000 a month in rent</a:t>
            </a:r>
            <a:endParaRPr/>
          </a:p>
        </p:txBody>
      </p:sp>
      <p:pic>
        <p:nvPicPr>
          <p:cNvPr id="174" name="Google Shape;174;p21">
            <a:hlinkClick r:id="rId3"/>
          </p:cNvPr>
          <p:cNvPicPr preferRelativeResize="0"/>
          <p:nvPr/>
        </p:nvPicPr>
        <p:blipFill rotWithShape="1">
          <a:blip r:embed="rId4">
            <a:alphaModFix/>
          </a:blip>
          <a:srcRect b="4938" l="0" r="1826" t="0"/>
          <a:stretch/>
        </p:blipFill>
        <p:spPr>
          <a:xfrm>
            <a:off x="11258282" y="5925825"/>
            <a:ext cx="498413" cy="526490"/>
          </a:xfrm>
          <a:prstGeom prst="rect">
            <a:avLst/>
          </a:prstGeom>
          <a:noFill/>
          <a:ln cap="flat" cmpd="sng" w="9525">
            <a:solidFill>
              <a:srgbClr val="FEE599"/>
            </a:solidFill>
            <a:prstDash val="solid"/>
            <a:round/>
            <a:headEnd len="sm" w="sm" type="none"/>
            <a:tailEnd len="sm" w="sm" type="none"/>
          </a:ln>
        </p:spPr>
      </p:pic>
      <p:sp>
        <p:nvSpPr>
          <p:cNvPr id="175" name="Google Shape;175;p21"/>
          <p:cNvSpPr/>
          <p:nvPr/>
        </p:nvSpPr>
        <p:spPr>
          <a:xfrm>
            <a:off x="1586890" y="341581"/>
            <a:ext cx="1465404" cy="1349107"/>
          </a:xfrm>
          <a:prstGeom prst="ellipse">
            <a:avLst/>
          </a:prstGeom>
          <a:solidFill>
            <a:srgbClr val="92D050"/>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1"/>
                </a:solidFill>
                <a:latin typeface="Arial"/>
                <a:ea typeface="Arial"/>
                <a:cs typeface="Arial"/>
                <a:sym typeface="Arial"/>
              </a:rPr>
              <a:t>1)</a:t>
            </a:r>
            <a:endParaRPr/>
          </a:p>
        </p:txBody>
      </p:sp>
      <p:sp>
        <p:nvSpPr>
          <p:cNvPr id="176" name="Google Shape;176;p21"/>
          <p:cNvSpPr txBox="1"/>
          <p:nvPr/>
        </p:nvSpPr>
        <p:spPr>
          <a:xfrm rot="-5400000">
            <a:off x="-864710" y="2047738"/>
            <a:ext cx="3606084" cy="643946"/>
          </a:xfrm>
          <a:prstGeom prst="rect">
            <a:avLst/>
          </a:prstGeom>
          <a:solidFill>
            <a:srgbClr val="92D05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haroni"/>
              <a:buNone/>
            </a:pPr>
            <a:r>
              <a:rPr lang="en-US" sz="1800">
                <a:solidFill>
                  <a:schemeClr val="dk1"/>
                </a:solidFill>
                <a:latin typeface="Aharoni"/>
                <a:ea typeface="Aharoni"/>
                <a:cs typeface="Aharoni"/>
                <a:sym typeface="Aharoni"/>
              </a:rPr>
              <a:t>Selecting the Right Apartment</a:t>
            </a:r>
            <a:endParaRPr/>
          </a:p>
        </p:txBody>
      </p:sp>
      <p:pic>
        <p:nvPicPr>
          <p:cNvPr id="177" name="Google Shape;177;p21"/>
          <p:cNvPicPr preferRelativeResize="0"/>
          <p:nvPr/>
        </p:nvPicPr>
        <p:blipFill rotWithShape="1">
          <a:blip r:embed="rId5">
            <a:alphaModFix/>
          </a:blip>
          <a:srcRect b="0" l="0" r="0" t="0"/>
          <a:stretch/>
        </p:blipFill>
        <p:spPr>
          <a:xfrm>
            <a:off x="4900090" y="4424712"/>
            <a:ext cx="2469094" cy="1847248"/>
          </a:xfrm>
          <a:prstGeom prst="rect">
            <a:avLst/>
          </a:prstGeom>
          <a:noFill/>
          <a:ln cap="flat" cmpd="sng" w="38100">
            <a:solidFill>
              <a:schemeClr val="dk1"/>
            </a:solidFill>
            <a:prstDash val="solid"/>
            <a:round/>
            <a:headEnd len="sm" w="sm" type="none"/>
            <a:tailEnd len="sm" w="sm" type="none"/>
          </a:ln>
        </p:spPr>
      </p:pic>
      <p:pic>
        <p:nvPicPr>
          <p:cNvPr id="178" name="Google Shape;178;p21"/>
          <p:cNvPicPr preferRelativeResize="0"/>
          <p:nvPr/>
        </p:nvPicPr>
        <p:blipFill rotWithShape="1">
          <a:blip r:embed="rId6">
            <a:alphaModFix/>
          </a:blip>
          <a:srcRect b="0" l="0" r="0" t="0"/>
          <a:stretch/>
        </p:blipFill>
        <p:spPr>
          <a:xfrm>
            <a:off x="8133341" y="5995843"/>
            <a:ext cx="3566469" cy="536494"/>
          </a:xfrm>
          <a:prstGeom prst="rect">
            <a:avLst/>
          </a:prstGeom>
          <a:noFill/>
          <a:ln>
            <a:noFill/>
          </a:ln>
        </p:spPr>
      </p:pic>
      <p:pic>
        <p:nvPicPr>
          <p:cNvPr id="179" name="Google Shape;179;p21"/>
          <p:cNvPicPr preferRelativeResize="0"/>
          <p:nvPr/>
        </p:nvPicPr>
        <p:blipFill rotWithShape="1">
          <a:blip r:embed="rId7">
            <a:alphaModFix/>
          </a:blip>
          <a:srcRect b="0" l="0" r="0" t="0"/>
          <a:stretch/>
        </p:blipFill>
        <p:spPr>
          <a:xfrm>
            <a:off x="569332" y="4416842"/>
            <a:ext cx="777308" cy="18472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18B6040BC2F45BBCD1115D8E73710" ma:contentTypeVersion="13" ma:contentTypeDescription="Create a new document." ma:contentTypeScope="" ma:versionID="2e7300961e446c03fd7310a06e6ff91a">
  <xsd:schema xmlns:xsd="http://www.w3.org/2001/XMLSchema" xmlns:xs="http://www.w3.org/2001/XMLSchema" xmlns:p="http://schemas.microsoft.com/office/2006/metadata/properties" xmlns:ns2="39964df0-3d28-44e0-90c9-fe6b15e4e174" xmlns:ns3="25d45893-6431-4371-b8a7-0c3ccb2cce55" targetNamespace="http://schemas.microsoft.com/office/2006/metadata/properties" ma:root="true" ma:fieldsID="8a1e6b88f54eb6aa1afe6cb4c73a5116" ns2:_="" ns3:_="">
    <xsd:import namespace="39964df0-3d28-44e0-90c9-fe6b15e4e174"/>
    <xsd:import namespace="25d45893-6431-4371-b8a7-0c3ccb2cce5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64df0-3d28-44e0-90c9-fe6b15e4e17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8358fd98-ae79-449b-b52c-08770d6f6629}" ma:internalName="TaxCatchAll" ma:showField="CatchAllData" ma:web="39964df0-3d28-44e0-90c9-fe6b15e4e17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d45893-6431-4371-b8a7-0c3ccb2cce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bb9293a-c4a2-4932-81ae-8713cf3db0b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5d45893-6431-4371-b8a7-0c3ccb2cce55">
      <Terms xmlns="http://schemas.microsoft.com/office/infopath/2007/PartnerControls"/>
    </lcf76f155ced4ddcb4097134ff3c332f>
    <TaxCatchAll xmlns="39964df0-3d28-44e0-90c9-fe6b15e4e174" xsi:nil="true"/>
    <_dlc_DocId xmlns="39964df0-3d28-44e0-90c9-fe6b15e4e174">XADUZRFF4ZZA-573771667-241537</_dlc_DocId>
    <_dlc_DocIdUrl xmlns="39964df0-3d28-44e0-90c9-fe6b15e4e174">
      <Url>https://dsoflou.sharepoint.com/sites/SharedFiles/_layouts/15/DocIdRedir.aspx?ID=XADUZRFF4ZZA-573771667-241537</Url>
      <Description>XADUZRFF4ZZA-573771667-241537</Description>
    </_dlc_DocIdUrl>
  </documentManagement>
</p:properties>
</file>

<file path=customXml/itemProps1.xml><?xml version="1.0" encoding="utf-8"?>
<ds:datastoreItem xmlns:ds="http://schemas.openxmlformats.org/officeDocument/2006/customXml" ds:itemID="{EAFE7EE9-AEB9-42D8-89E9-96C395F7A57B}"/>
</file>

<file path=customXml/itemProps2.xml><?xml version="1.0" encoding="utf-8"?>
<ds:datastoreItem xmlns:ds="http://schemas.openxmlformats.org/officeDocument/2006/customXml" ds:itemID="{4E99584F-B6E9-4CED-A315-AC7B38AAF870}"/>
</file>

<file path=customXml/itemProps3.xml><?xml version="1.0" encoding="utf-8"?>
<ds:datastoreItem xmlns:ds="http://schemas.openxmlformats.org/officeDocument/2006/customXml" ds:itemID="{F9ABEACA-274A-4BF5-B935-B010224636FA}"/>
</file>

<file path=customXml/itemProps4.xml><?xml version="1.0" encoding="utf-8"?>
<ds:datastoreItem xmlns:ds="http://schemas.openxmlformats.org/officeDocument/2006/customXml" ds:itemID="{0B510FA3-81EA-4A55-9E7F-36496D06F46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0x010100E3018B6040BC2F45BBCD1115D8E73710</vt:lpwstr>
  </property>
  <property fmtid="{D5CDD505-2E9C-101B-9397-08002B2CF9AE}" pid="3" name="Order">
    <vt:r8>2300</vt:r8>
  </property>
  <property fmtid="{D5CDD505-2E9C-101B-9397-08002B2CF9AE}" pid="4" name="_dlc_DocIdItemGuid">
    <vt:lpwstr>96b5a29b-17f9-5605-7605-456c683d5c9f</vt:lpwstr>
  </property>
</Properties>
</file>