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04" r:id="rId13"/>
    <p:sldId id="267" r:id="rId14"/>
    <p:sldId id="268" r:id="rId15"/>
    <p:sldId id="269" r:id="rId16"/>
    <p:sldId id="303"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05" r:id="rId39"/>
    <p:sldId id="293" r:id="rId40"/>
    <p:sldId id="292" r:id="rId41"/>
    <p:sldId id="294" r:id="rId42"/>
    <p:sldId id="295" r:id="rId43"/>
    <p:sldId id="296" r:id="rId44"/>
    <p:sldId id="297" r:id="rId45"/>
    <p:sldId id="298" r:id="rId46"/>
    <p:sldId id="299" r:id="rId47"/>
    <p:sldId id="300" r:id="rId48"/>
    <p:sldId id="302" r:id="rId49"/>
    <p:sldId id="30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24" autoAdjust="0"/>
  </p:normalViewPr>
  <p:slideViewPr>
    <p:cSldViewPr snapToGrid="0">
      <p:cViewPr varScale="1">
        <p:scale>
          <a:sx n="69" d="100"/>
          <a:sy n="69" d="100"/>
        </p:scale>
        <p:origin x="-78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B3492-F363-44ED-B2DA-1D40545D44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4F21A2-267F-4EA3-AED6-4250AE92D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CE09CF2-DDD6-4876-BDC7-6AC4A8E69589}"/>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5" name="Footer Placeholder 4">
            <a:extLst>
              <a:ext uri="{FF2B5EF4-FFF2-40B4-BE49-F238E27FC236}">
                <a16:creationId xmlns="" xmlns:a16="http://schemas.microsoft.com/office/drawing/2014/main" id="{45749822-1BD7-4274-A0C2-FE1E13017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16A5D2-96A3-4E2F-9D3A-39A2A0120103}"/>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68819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EE6A74-6E88-4A56-B3AD-AD70CAAC12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35460B6-A248-434F-B2A0-660ED7557E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8BF991-BCCD-40D2-A121-1C10FE1C5DDC}"/>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5" name="Footer Placeholder 4">
            <a:extLst>
              <a:ext uri="{FF2B5EF4-FFF2-40B4-BE49-F238E27FC236}">
                <a16:creationId xmlns="" xmlns:a16="http://schemas.microsoft.com/office/drawing/2014/main" id="{05E43509-0436-4393-A931-5FB1EAA41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18814B3-1F28-4B61-A5DE-8C3FD1DFA862}"/>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2334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04F63E-3642-4702-B177-7142B08B5E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5D8F2BA-6944-4CB3-B4DD-AB66A622CC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45C33A2-3717-42FC-8515-2C9CB9AA6544}"/>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5" name="Footer Placeholder 4">
            <a:extLst>
              <a:ext uri="{FF2B5EF4-FFF2-40B4-BE49-F238E27FC236}">
                <a16:creationId xmlns="" xmlns:a16="http://schemas.microsoft.com/office/drawing/2014/main" id="{003789B4-C692-4F65-80B6-431912987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5E37E25-D12A-4F63-9AA1-CAF50441CE15}"/>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73336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F7DBAE-3BE4-4193-BFA5-44C970612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87574E-26F9-4E15-93B0-56FACBBCD5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962CDB-BA0D-40D4-BC84-F335E2D73B01}"/>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5" name="Footer Placeholder 4">
            <a:extLst>
              <a:ext uri="{FF2B5EF4-FFF2-40B4-BE49-F238E27FC236}">
                <a16:creationId xmlns="" xmlns:a16="http://schemas.microsoft.com/office/drawing/2014/main" id="{3040BF8D-DACF-4BBF-8265-7A53277E4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CD7B57-03FB-4A80-B895-FAA180564008}"/>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306693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70BC67-8E49-439B-942B-2E7D4CCF2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F8310B4-2091-45B3-84A1-A72784795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21393F5-2311-4133-AC6E-DF45C3797094}"/>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5" name="Footer Placeholder 4">
            <a:extLst>
              <a:ext uri="{FF2B5EF4-FFF2-40B4-BE49-F238E27FC236}">
                <a16:creationId xmlns="" xmlns:a16="http://schemas.microsoft.com/office/drawing/2014/main" id="{EB27E6A6-FA8D-422E-84D2-8811E67B4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D8AEEC-812F-4A40-9DC7-7F0F381105B1}"/>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333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EC8F90-FDEC-49CC-A744-B725200B1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BB79B4E-C61B-4A3A-B1D5-1617003561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F75DB29-AD16-4B6E-9F5C-E052073D4F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940A83E-310E-4EF3-A47E-39F8CF6829EA}"/>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6" name="Footer Placeholder 5">
            <a:extLst>
              <a:ext uri="{FF2B5EF4-FFF2-40B4-BE49-F238E27FC236}">
                <a16:creationId xmlns="" xmlns:a16="http://schemas.microsoft.com/office/drawing/2014/main" id="{AFC2AD72-378A-4D74-87B0-FD3CBD098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C092530-8E73-4060-A508-B252ECFE4574}"/>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30619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C1C12-7FF1-4ABA-BAD6-1F2933B16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B236670-A57C-4AD1-B8A6-835CFE79A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3E56E5B-556A-45E6-98DB-30C13D8B9E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F24CDBD-3B40-4153-9481-813600BD8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9AE4B38-0622-445F-B978-2924598E74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1B72593-3E51-4EAB-9D3A-BC4635FE76C7}"/>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8" name="Footer Placeholder 7">
            <a:extLst>
              <a:ext uri="{FF2B5EF4-FFF2-40B4-BE49-F238E27FC236}">
                <a16:creationId xmlns="" xmlns:a16="http://schemas.microsoft.com/office/drawing/2014/main" id="{C1EEEECC-8ABF-42D9-B713-2446618FEC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F2454DE-8942-4DB7-9D70-FE12B02CB08E}"/>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22347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762C9-98D4-4CD4-9A5B-2E20789A2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D3D110-DC00-4685-9CCB-577A719874C3}"/>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4" name="Footer Placeholder 3">
            <a:extLst>
              <a:ext uri="{FF2B5EF4-FFF2-40B4-BE49-F238E27FC236}">
                <a16:creationId xmlns="" xmlns:a16="http://schemas.microsoft.com/office/drawing/2014/main" id="{7710DBD1-6C2E-4993-9749-1B826DC52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6AC05E1-49B4-4108-B601-A610BD399175}"/>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225475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E35C24A-B873-4778-9AE1-F256B0644E80}"/>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3" name="Footer Placeholder 2">
            <a:extLst>
              <a:ext uri="{FF2B5EF4-FFF2-40B4-BE49-F238E27FC236}">
                <a16:creationId xmlns="" xmlns:a16="http://schemas.microsoft.com/office/drawing/2014/main" id="{8CB7592E-9686-4AE3-9000-494B3C6696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A8172D1-37E8-40CB-ACF6-70F6CE644F3B}"/>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372807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0B7BA2-3631-4314-88D8-797A30F32D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12139FB-D771-44B4-A6BE-3BA5A9708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CC69341-141E-45B6-BF38-195DD576E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8265054-B950-42C3-8CED-C0AD59FE7C89}"/>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6" name="Footer Placeholder 5">
            <a:extLst>
              <a:ext uri="{FF2B5EF4-FFF2-40B4-BE49-F238E27FC236}">
                <a16:creationId xmlns="" xmlns:a16="http://schemas.microsoft.com/office/drawing/2014/main" id="{532ED24B-04AA-45E7-9DB1-D9CABC721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3E23BA2-B43D-4DE7-A746-24792EA63844}"/>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370145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31C62-8507-48B1-BD4E-A72C8596B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E9F4662-D901-4BC0-AC91-9F29D25E5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5263479-6C1B-4A0E-942C-89056C8F9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F818088-FB98-4413-A294-174992B065BF}"/>
              </a:ext>
            </a:extLst>
          </p:cNvPr>
          <p:cNvSpPr>
            <a:spLocks noGrp="1"/>
          </p:cNvSpPr>
          <p:nvPr>
            <p:ph type="dt" sz="half" idx="10"/>
          </p:nvPr>
        </p:nvSpPr>
        <p:spPr/>
        <p:txBody>
          <a:bodyPr/>
          <a:lstStyle/>
          <a:p>
            <a:fld id="{589FA95F-6018-4EA8-AADB-BF254D455458}" type="datetimeFigureOut">
              <a:rPr lang="en-US" smtClean="0"/>
              <a:pPr/>
              <a:t>9/24/2020</a:t>
            </a:fld>
            <a:endParaRPr lang="en-US"/>
          </a:p>
        </p:txBody>
      </p:sp>
      <p:sp>
        <p:nvSpPr>
          <p:cNvPr id="6" name="Footer Placeholder 5">
            <a:extLst>
              <a:ext uri="{FF2B5EF4-FFF2-40B4-BE49-F238E27FC236}">
                <a16:creationId xmlns="" xmlns:a16="http://schemas.microsoft.com/office/drawing/2014/main" id="{E5B26D09-6AF4-4159-B21C-A4FFDAD6E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A1160E-360F-401F-92EA-3CD543DC3FB4}"/>
              </a:ext>
            </a:extLst>
          </p:cNvPr>
          <p:cNvSpPr>
            <a:spLocks noGrp="1"/>
          </p:cNvSpPr>
          <p:nvPr>
            <p:ph type="sldNum" sz="quarter" idx="12"/>
          </p:nvPr>
        </p:nvSpPr>
        <p:spPr/>
        <p:txBody>
          <a:body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162525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F6B96C7-A017-4B07-8F55-FA5817217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8B68C33-E5A0-4653-B9E1-852A3EC79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1EADC4-5F7D-4572-90C0-4CCF57C50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FA95F-6018-4EA8-AADB-BF254D455458}" type="datetimeFigureOut">
              <a:rPr lang="en-US" smtClean="0"/>
              <a:pPr/>
              <a:t>9/24/2020</a:t>
            </a:fld>
            <a:endParaRPr lang="en-US"/>
          </a:p>
        </p:txBody>
      </p:sp>
      <p:sp>
        <p:nvSpPr>
          <p:cNvPr id="5" name="Footer Placeholder 4">
            <a:extLst>
              <a:ext uri="{FF2B5EF4-FFF2-40B4-BE49-F238E27FC236}">
                <a16:creationId xmlns="" xmlns:a16="http://schemas.microsoft.com/office/drawing/2014/main" id="{0EA2E90F-FEA0-441E-942D-2079AD0D6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99B8332-A584-47B9-B920-42A665AEE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B9DB-6687-48A3-8185-8D47EDF7FBC7}" type="slidenum">
              <a:rPr lang="en-US" smtClean="0"/>
              <a:pPr/>
              <a:t>‹#›</a:t>
            </a:fld>
            <a:endParaRPr lang="en-US"/>
          </a:p>
        </p:txBody>
      </p:sp>
    </p:spTree>
    <p:extLst>
      <p:ext uri="{BB962C8B-B14F-4D97-AF65-F5344CB8AC3E}">
        <p14:creationId xmlns="" xmlns:p14="http://schemas.microsoft.com/office/powerpoint/2010/main" val="11862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edtri.com/life-skills-learned-from-doing-chore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E5376B9-FC98-43D9-B603-D6E9528DA5C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4154984"/>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Developing Responsibility:</a:t>
            </a:r>
          </a:p>
          <a:p>
            <a:pPr algn="ctr"/>
            <a:endParaRPr lang="en-US" sz="6600" dirty="0">
              <a:latin typeface="Times New Roman" panose="02020603050405020304" pitchFamily="18" charset="0"/>
              <a:cs typeface="Times New Roman" panose="02020603050405020304" pitchFamily="18" charset="0"/>
            </a:endParaRPr>
          </a:p>
          <a:p>
            <a:pPr algn="ctr"/>
            <a:r>
              <a:rPr lang="en-US" sz="6600" dirty="0">
                <a:latin typeface="Times New Roman" panose="02020603050405020304" pitchFamily="18" charset="0"/>
                <a:cs typeface="Times New Roman" panose="02020603050405020304" pitchFamily="18" charset="0"/>
              </a:rPr>
              <a:t>Learning job skills and work ethic at home</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427200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517064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After school…</a:t>
            </a:r>
          </a:p>
          <a:p>
            <a:pPr algn="ctr"/>
            <a:r>
              <a:rPr lang="en-US" sz="6600" dirty="0">
                <a:latin typeface="Times New Roman" panose="02020603050405020304" pitchFamily="18" charset="0"/>
                <a:cs typeface="Times New Roman" panose="02020603050405020304" pitchFamily="18" charset="0"/>
              </a:rPr>
              <a:t>A variety of factors will influence their job readiness:  speech, coordination, reading, number recognition, handling money…</a:t>
            </a: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798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4801314"/>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But most of all…</a:t>
            </a:r>
          </a:p>
          <a:p>
            <a:pPr algn="ctr"/>
            <a:r>
              <a:rPr lang="en-US" sz="6000" dirty="0">
                <a:latin typeface="Times New Roman" panose="02020603050405020304" pitchFamily="18" charset="0"/>
                <a:cs typeface="Times New Roman" panose="02020603050405020304" pitchFamily="18" charset="0"/>
              </a:rPr>
              <a:t>Chores!  An individual who works at home and already has an established work ethic will always do better than those who don’t.</a:t>
            </a: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26723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2031325"/>
          </a:xfrm>
          <a:prstGeom prst="rect">
            <a:avLst/>
          </a:prstGeom>
          <a:noFill/>
        </p:spPr>
        <p:txBody>
          <a:bodyPr wrap="square" rtlCol="0">
            <a:spAutoFit/>
          </a:bodyPr>
          <a:lstStyle/>
          <a:p>
            <a:pPr algn="ctr"/>
            <a:r>
              <a:rPr lang="en-US" sz="6600" b="1" i="1" dirty="0" smtClean="0">
                <a:latin typeface="Times New Roman" panose="02020603050405020304" pitchFamily="18" charset="0"/>
                <a:cs typeface="Times New Roman" panose="02020603050405020304" pitchFamily="18" charset="0"/>
              </a:rPr>
              <a:t>Parent interview</a:t>
            </a:r>
            <a:endParaRPr lang="en-US" sz="6600" b="1" i="1" dirty="0">
              <a:latin typeface="Times New Roman" panose="02020603050405020304" pitchFamily="18" charset="0"/>
              <a:cs typeface="Times New Roman" panose="02020603050405020304" pitchFamily="18" charset="0"/>
            </a:endParaRPr>
          </a:p>
          <a:p>
            <a:pPr algn="ctr"/>
            <a:r>
              <a:rPr lang="en-US" sz="6000" dirty="0" smtClean="0">
                <a:latin typeface="Times New Roman" panose="02020603050405020304" pitchFamily="18" charset="0"/>
                <a:cs typeface="Times New Roman" panose="02020603050405020304" pitchFamily="18" charset="0"/>
              </a:rPr>
              <a:t>Margarita </a:t>
            </a:r>
            <a:r>
              <a:rPr lang="en-US" sz="6000" dirty="0" err="1" smtClean="0">
                <a:latin typeface="Times New Roman" panose="02020603050405020304" pitchFamily="18" charset="0"/>
                <a:cs typeface="Times New Roman" panose="02020603050405020304" pitchFamily="18" charset="0"/>
              </a:rPr>
              <a:t>Edelen</a:t>
            </a:r>
            <a:endParaRPr lang="en-US" sz="6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26723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2031325"/>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Can we even do chores?</a:t>
            </a:r>
          </a:p>
          <a:p>
            <a:pPr algn="ctr"/>
            <a:r>
              <a:rPr lang="en-US" sz="6000" dirty="0">
                <a:latin typeface="Times New Roman" panose="02020603050405020304" pitchFamily="18" charset="0"/>
                <a:cs typeface="Times New Roman" panose="02020603050405020304" pitchFamily="18" charset="0"/>
              </a:rPr>
              <a:t>What happens to our expectations?</a:t>
            </a:r>
          </a:p>
        </p:txBody>
      </p:sp>
      <p:pic>
        <p:nvPicPr>
          <p:cNvPr id="2" name="Picture 1">
            <a:extLst>
              <a:ext uri="{FF2B5EF4-FFF2-40B4-BE49-F238E27FC236}">
                <a16:creationId xmlns="" xmlns:a16="http://schemas.microsoft.com/office/drawing/2014/main" id="{842694F0-F8EF-4F0A-91D3-1BC285E376AF}"/>
              </a:ext>
            </a:extLst>
          </p:cNvPr>
          <p:cNvPicPr>
            <a:picLocks noChangeAspect="1"/>
          </p:cNvPicPr>
          <p:nvPr/>
        </p:nvPicPr>
        <p:blipFill>
          <a:blip r:embed="rId3"/>
          <a:stretch>
            <a:fillRect/>
          </a:stretch>
        </p:blipFill>
        <p:spPr>
          <a:xfrm>
            <a:off x="2034718" y="2309188"/>
            <a:ext cx="2315213" cy="3497675"/>
          </a:xfrm>
          <a:prstGeom prst="rect">
            <a:avLst/>
          </a:prstGeom>
        </p:spPr>
      </p:pic>
      <p:pic>
        <p:nvPicPr>
          <p:cNvPr id="3" name="Picture 2">
            <a:extLst>
              <a:ext uri="{FF2B5EF4-FFF2-40B4-BE49-F238E27FC236}">
                <a16:creationId xmlns="" xmlns:a16="http://schemas.microsoft.com/office/drawing/2014/main" id="{AB200A30-86F9-4DD7-9C19-82EA7219EA8A}"/>
              </a:ext>
            </a:extLst>
          </p:cNvPr>
          <p:cNvPicPr>
            <a:picLocks noChangeAspect="1"/>
          </p:cNvPicPr>
          <p:nvPr/>
        </p:nvPicPr>
        <p:blipFill>
          <a:blip r:embed="rId4"/>
          <a:stretch>
            <a:fillRect/>
          </a:stretch>
        </p:blipFill>
        <p:spPr>
          <a:xfrm>
            <a:off x="6785079" y="2309189"/>
            <a:ext cx="2798886" cy="3503782"/>
          </a:xfrm>
          <a:prstGeom prst="rect">
            <a:avLst/>
          </a:prstGeom>
        </p:spPr>
      </p:pic>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177108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3877985"/>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“The Dream”</a:t>
            </a:r>
          </a:p>
          <a:p>
            <a:pPr algn="ctr"/>
            <a:r>
              <a:rPr lang="en-US" sz="6000" dirty="0">
                <a:latin typeface="Times New Roman" panose="02020603050405020304" pitchFamily="18" charset="0"/>
                <a:cs typeface="Times New Roman" panose="02020603050405020304" pitchFamily="18" charset="0"/>
              </a:rPr>
              <a:t>How do our expectations for someone’s life change if they are born with a disability?  Why is that?</a:t>
            </a: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7507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How we see our members…</a:t>
            </a:r>
          </a:p>
        </p:txBody>
      </p:sp>
      <p:pic>
        <p:nvPicPr>
          <p:cNvPr id="6" name="Picture 5">
            <a:extLst>
              <a:ext uri="{FF2B5EF4-FFF2-40B4-BE49-F238E27FC236}">
                <a16:creationId xmlns="" xmlns:a16="http://schemas.microsoft.com/office/drawing/2014/main" id="{A40E6B1C-A1A3-41F0-B4B8-7AE9D635A511}"/>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779232" y="1293526"/>
            <a:ext cx="2875516" cy="4340401"/>
          </a:xfrm>
          <a:prstGeom prst="rect">
            <a:avLst/>
          </a:prstGeom>
        </p:spPr>
      </p:pic>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6281531" cy="378565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Do we see an “eternal child” or a “holy innocent?”</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Or do we see a capable person who is going to have a full life?</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16762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smtClean="0">
                <a:latin typeface="Times New Roman" panose="02020603050405020304" pitchFamily="18" charset="0"/>
                <a:cs typeface="Times New Roman" panose="02020603050405020304" pitchFamily="18" charset="0"/>
              </a:rPr>
              <a:t>Focus on what we CAN do.</a:t>
            </a:r>
            <a:endParaRPr lang="en-US" sz="6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pic>
        <p:nvPicPr>
          <p:cNvPr id="9" name="Picture 8" descr="GS.JPG"/>
          <p:cNvPicPr>
            <a:picLocks noChangeAspect="1"/>
          </p:cNvPicPr>
          <p:nvPr/>
        </p:nvPicPr>
        <p:blipFill>
          <a:blip r:embed="rId4"/>
          <a:stretch>
            <a:fillRect/>
          </a:stretch>
        </p:blipFill>
        <p:spPr>
          <a:xfrm rot="5400000">
            <a:off x="3133436" y="1960419"/>
            <a:ext cx="4858328" cy="3643746"/>
          </a:xfrm>
          <a:prstGeom prst="rect">
            <a:avLst/>
          </a:prstGeom>
        </p:spPr>
      </p:pic>
    </p:spTree>
    <p:extLst>
      <p:ext uri="{BB962C8B-B14F-4D97-AF65-F5344CB8AC3E}">
        <p14:creationId xmlns="" xmlns:p14="http://schemas.microsoft.com/office/powerpoint/2010/main" val="216762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“Train, don’t teach.”</a:t>
            </a: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6281531" cy="378565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don’t assess vocational skill levels.  That’s a waste of your time and the time of the person that you serve; train the person to do a job.”</a:t>
            </a:r>
          </a:p>
          <a:p>
            <a:r>
              <a:rPr lang="en-US" sz="4000" dirty="0">
                <a:latin typeface="Times New Roman" panose="02020603050405020304" pitchFamily="18" charset="0"/>
                <a:cs typeface="Times New Roman" panose="02020603050405020304" pitchFamily="18" charset="0"/>
              </a:rPr>
              <a:t>-Marc Gold </a:t>
            </a:r>
          </a:p>
        </p:txBody>
      </p:sp>
      <p:pic>
        <p:nvPicPr>
          <p:cNvPr id="1026" name="Picture 2" descr="Marc Gold &amp; Associates">
            <a:extLst>
              <a:ext uri="{FF2B5EF4-FFF2-40B4-BE49-F238E27FC236}">
                <a16:creationId xmlns="" xmlns:a16="http://schemas.microsoft.com/office/drawing/2014/main" id="{63DC9F22-4190-4435-9E99-3BC208C05C8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64885" y="1812159"/>
            <a:ext cx="4656054" cy="310259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87025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Chores at home = Job training</a:t>
            </a: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9846365" cy="440120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If we are only as good as our training, and our training starts at home….</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work that we do or don’t do at home is the foundation for an </a:t>
            </a:r>
            <a:r>
              <a:rPr lang="en-US" sz="4000" dirty="0" smtClean="0">
                <a:latin typeface="Times New Roman" panose="02020603050405020304" pitchFamily="18" charset="0"/>
                <a:cs typeface="Times New Roman" panose="02020603050405020304" pitchFamily="18" charset="0"/>
              </a:rPr>
              <a:t>individual’s </a:t>
            </a:r>
            <a:r>
              <a:rPr lang="en-US" sz="4000" dirty="0">
                <a:latin typeface="Times New Roman" panose="02020603050405020304" pitchFamily="18" charset="0"/>
                <a:cs typeface="Times New Roman" panose="02020603050405020304" pitchFamily="18" charset="0"/>
              </a:rPr>
              <a:t>work readiness.  We have seen that this has a major impact on what kind of job a person can get.</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72810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The benefits of doing chores…</a:t>
            </a: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4401205"/>
          </a:xfrm>
          <a:prstGeom prst="rect">
            <a:avLst/>
          </a:prstGeom>
          <a:noFill/>
        </p:spPr>
        <p:txBody>
          <a:bodyPr wrap="square" rtlCol="0">
            <a:spAutoFit/>
          </a:bodyPr>
          <a:lstStyle/>
          <a:p>
            <a:pPr marL="742950" indent="-742950">
              <a:buAutoNum type="arabicPeriod"/>
            </a:pPr>
            <a:r>
              <a:rPr lang="en-US" sz="4000" dirty="0">
                <a:latin typeface="Times New Roman" panose="02020603050405020304" pitchFamily="18" charset="0"/>
                <a:cs typeface="Times New Roman" panose="02020603050405020304" pitchFamily="18" charset="0"/>
              </a:rPr>
              <a:t>They’ll believe they’re capable.</a:t>
            </a:r>
          </a:p>
          <a:p>
            <a:pPr marL="742950" indent="-742950">
              <a:buAutoNum type="arabicPeriod"/>
            </a:pPr>
            <a:r>
              <a:rPr lang="en-US" sz="4000" dirty="0">
                <a:latin typeface="Times New Roman" panose="02020603050405020304" pitchFamily="18" charset="0"/>
                <a:cs typeface="Times New Roman" panose="02020603050405020304" pitchFamily="18" charset="0"/>
              </a:rPr>
              <a:t>Learn about consequences.</a:t>
            </a:r>
          </a:p>
          <a:p>
            <a:pPr marL="742950" indent="-742950">
              <a:buAutoNum type="arabicPeriod" startAt="3"/>
            </a:pPr>
            <a:r>
              <a:rPr lang="en-US" sz="4000" dirty="0">
                <a:latin typeface="Times New Roman" panose="02020603050405020304" pitchFamily="18" charset="0"/>
                <a:cs typeface="Times New Roman" panose="02020603050405020304" pitchFamily="18" charset="0"/>
              </a:rPr>
              <a:t>Learn </a:t>
            </a:r>
            <a:r>
              <a:rPr lang="en-US" sz="4000" dirty="0" smtClean="0">
                <a:latin typeface="Times New Roman" panose="02020603050405020304" pitchFamily="18" charset="0"/>
                <a:cs typeface="Times New Roman" panose="02020603050405020304" pitchFamily="18" charset="0"/>
              </a:rPr>
              <a:t>the responsibility of taking care of one’s self</a:t>
            </a:r>
            <a:r>
              <a:rPr lang="en-US" sz="4000" dirty="0">
                <a:latin typeface="Times New Roman" panose="02020603050405020304" pitchFamily="18" charset="0"/>
                <a:cs typeface="Times New Roman" panose="02020603050405020304" pitchFamily="18" charset="0"/>
              </a:rPr>
              <a:t>.</a:t>
            </a:r>
          </a:p>
          <a:p>
            <a:pPr marL="742950" indent="-742950">
              <a:buAutoNum type="arabicPeriod" startAt="3"/>
            </a:pPr>
            <a:r>
              <a:rPr lang="en-US" sz="4000" dirty="0">
                <a:latin typeface="Times New Roman" panose="02020603050405020304" pitchFamily="18" charset="0"/>
                <a:cs typeface="Times New Roman" panose="02020603050405020304" pitchFamily="18" charset="0"/>
              </a:rPr>
              <a:t>Develop empathy from taking care of another.</a:t>
            </a:r>
          </a:p>
          <a:p>
            <a:pPr marL="742950" indent="-742950">
              <a:buAutoNum type="arabicPeriod" startAt="3"/>
            </a:pPr>
            <a:r>
              <a:rPr lang="en-US" sz="4000" dirty="0">
                <a:latin typeface="Times New Roman" panose="02020603050405020304" pitchFamily="18" charset="0"/>
                <a:cs typeface="Times New Roman" panose="02020603050405020304" pitchFamily="18" charset="0"/>
              </a:rPr>
              <a:t>Build self-esteem.</a:t>
            </a:r>
          </a:p>
          <a:p>
            <a:pPr marL="742950" indent="-742950">
              <a:buAutoNum type="arabicPeriod" startAt="3"/>
            </a:pPr>
            <a:r>
              <a:rPr lang="en-US" sz="4000" dirty="0">
                <a:latin typeface="Times New Roman" panose="02020603050405020304" pitchFamily="18" charset="0"/>
                <a:cs typeface="Times New Roman" panose="02020603050405020304" pitchFamily="18" charset="0"/>
              </a:rPr>
              <a:t>Learn problem solving skills.</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26153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E5376B9-FC98-43D9-B603-D6E9528DA5C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877528"/>
            <a:ext cx="3134639" cy="980472"/>
          </a:xfrm>
          <a:prstGeom prst="rect">
            <a:avLst/>
          </a:prstGeom>
        </p:spPr>
      </p:pic>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517064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Program:</a:t>
            </a:r>
          </a:p>
          <a:p>
            <a:pPr algn="ctr"/>
            <a:r>
              <a:rPr lang="en-US" sz="6600" dirty="0">
                <a:latin typeface="Times New Roman" panose="02020603050405020304" pitchFamily="18" charset="0"/>
                <a:cs typeface="Times New Roman" panose="02020603050405020304" pitchFamily="18" charset="0"/>
              </a:rPr>
              <a:t>1.Introduction</a:t>
            </a:r>
          </a:p>
          <a:p>
            <a:pPr algn="ctr"/>
            <a:r>
              <a:rPr lang="en-US" sz="6600" dirty="0">
                <a:latin typeface="Times New Roman" panose="02020603050405020304" pitchFamily="18" charset="0"/>
                <a:cs typeface="Times New Roman" panose="02020603050405020304" pitchFamily="18" charset="0"/>
              </a:rPr>
              <a:t>2.Why work is important.</a:t>
            </a:r>
          </a:p>
          <a:p>
            <a:pPr algn="ctr"/>
            <a:r>
              <a:rPr lang="en-US" sz="6600" dirty="0">
                <a:latin typeface="Times New Roman" panose="02020603050405020304" pitchFamily="18" charset="0"/>
                <a:cs typeface="Times New Roman" panose="02020603050405020304" pitchFamily="18" charset="0"/>
              </a:rPr>
              <a:t> 3.How we work together. </a:t>
            </a:r>
          </a:p>
          <a:p>
            <a:pPr algn="ctr"/>
            <a:r>
              <a:rPr lang="en-US" sz="6600" dirty="0">
                <a:latin typeface="Times New Roman" panose="02020603050405020304" pitchFamily="18" charset="0"/>
                <a:cs typeface="Times New Roman" panose="02020603050405020304" pitchFamily="18" charset="0"/>
              </a:rPr>
              <a:t>4.Ideas for  getting started.</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7200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The benefits of doing chores…</a:t>
            </a: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4401205"/>
          </a:xfrm>
          <a:prstGeom prst="rect">
            <a:avLst/>
          </a:prstGeom>
          <a:noFill/>
        </p:spPr>
        <p:txBody>
          <a:bodyPr wrap="square" rtlCol="0">
            <a:spAutoFit/>
          </a:bodyPr>
          <a:lstStyle/>
          <a:p>
            <a:pPr marL="742950" indent="-742950">
              <a:buAutoNum type="arabicPeriod" startAt="7"/>
            </a:pPr>
            <a:r>
              <a:rPr lang="en-US" sz="4000" dirty="0">
                <a:latin typeface="Times New Roman" panose="02020603050405020304" pitchFamily="18" charset="0"/>
                <a:cs typeface="Times New Roman" panose="02020603050405020304" pitchFamily="18" charset="0"/>
              </a:rPr>
              <a:t>Delayed gratification and a sense of pride.</a:t>
            </a:r>
          </a:p>
          <a:p>
            <a:pPr marL="742950" indent="-742950">
              <a:buAutoNum type="arabicPeriod" startAt="7"/>
            </a:pPr>
            <a:r>
              <a:rPr lang="en-US" sz="4000" dirty="0">
                <a:latin typeface="Times New Roman" panose="02020603050405020304" pitchFamily="18" charset="0"/>
                <a:cs typeface="Times New Roman" panose="02020603050405020304" pitchFamily="18" charset="0"/>
              </a:rPr>
              <a:t>Learn about family and community.</a:t>
            </a:r>
          </a:p>
          <a:p>
            <a:pPr marL="742950" indent="-742950">
              <a:buAutoNum type="arabicPeriod" startAt="7"/>
            </a:pPr>
            <a:r>
              <a:rPr lang="en-US" sz="4000" dirty="0">
                <a:latin typeface="Times New Roman" panose="02020603050405020304" pitchFamily="18" charset="0"/>
                <a:cs typeface="Times New Roman" panose="02020603050405020304" pitchFamily="18" charset="0"/>
              </a:rPr>
              <a:t>Support motor development.</a:t>
            </a:r>
          </a:p>
          <a:p>
            <a:pPr marL="742950" indent="-742950">
              <a:buAutoNum type="arabicPeriod" startAt="7"/>
            </a:pPr>
            <a:r>
              <a:rPr lang="en-US" sz="4000" dirty="0">
                <a:latin typeface="Times New Roman" panose="02020603050405020304" pitchFamily="18" charset="0"/>
                <a:cs typeface="Times New Roman" panose="02020603050405020304" pitchFamily="18" charset="0"/>
              </a:rPr>
              <a:t>Create opportunities for </a:t>
            </a:r>
            <a:r>
              <a:rPr lang="en-US" sz="4000" dirty="0" smtClean="0">
                <a:latin typeface="Times New Roman" panose="02020603050405020304" pitchFamily="18" charset="0"/>
                <a:cs typeface="Times New Roman" panose="02020603050405020304" pitchFamily="18" charset="0"/>
              </a:rPr>
              <a:t>connection.</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-Katie Brown with Gabby Mullen</a:t>
            </a:r>
          </a:p>
          <a:p>
            <a:r>
              <a:rPr lang="en-US" sz="4000" dirty="0">
                <a:hlinkClick r:id="rId3"/>
              </a:rPr>
              <a:t>https://redtri.com/life-skills-learned-from-doing-chores</a:t>
            </a:r>
            <a:endParaRPr lang="en-US" sz="4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The benefits of doing chores…</a:t>
            </a: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3477875"/>
          </a:xfrm>
          <a:prstGeom prst="rect">
            <a:avLst/>
          </a:prstGeom>
          <a:noFill/>
        </p:spPr>
        <p:txBody>
          <a:bodyPr wrap="square" rtlCol="0">
            <a:spAutoFit/>
          </a:bodyPr>
          <a:lstStyle/>
          <a:p>
            <a:pPr marL="742950" indent="-742950"/>
            <a:r>
              <a:rPr lang="en-US" sz="4400" dirty="0" smtClean="0">
                <a:latin typeface="Times New Roman" panose="02020603050405020304" pitchFamily="18" charset="0"/>
                <a:cs typeface="Times New Roman" panose="02020603050405020304" pitchFamily="18" charset="0"/>
              </a:rPr>
              <a:t>Learn what you actually enjoy doing.</a:t>
            </a:r>
          </a:p>
          <a:p>
            <a:pPr marL="742950" indent="-742950"/>
            <a:endParaRPr lang="en-US" sz="4400" dirty="0" smtClean="0">
              <a:latin typeface="Times New Roman" panose="02020603050405020304" pitchFamily="18" charset="0"/>
              <a:cs typeface="Times New Roman" panose="02020603050405020304" pitchFamily="18" charset="0"/>
            </a:endParaRPr>
          </a:p>
          <a:p>
            <a:pPr marL="742950" indent="-742950"/>
            <a:r>
              <a:rPr lang="en-US" sz="4400" dirty="0" smtClean="0">
                <a:latin typeface="Times New Roman" panose="02020603050405020304" pitchFamily="18" charset="0"/>
                <a:cs typeface="Times New Roman" panose="02020603050405020304" pitchFamily="18" charset="0"/>
              </a:rPr>
              <a:t>Develop work ethic… the ability to do a task.</a:t>
            </a:r>
          </a:p>
          <a:p>
            <a:pPr marL="742950" indent="-742950"/>
            <a:endParaRPr lang="en-US" sz="4400" dirty="0" smtClean="0">
              <a:latin typeface="Times New Roman" panose="02020603050405020304" pitchFamily="18" charset="0"/>
              <a:cs typeface="Times New Roman" panose="02020603050405020304" pitchFamily="18" charset="0"/>
            </a:endParaRPr>
          </a:p>
          <a:p>
            <a:pPr marL="742950" indent="-742950"/>
            <a:r>
              <a:rPr lang="en-US" sz="4400" dirty="0" smtClean="0">
                <a:latin typeface="Times New Roman" panose="02020603050405020304" pitchFamily="18" charset="0"/>
                <a:cs typeface="Times New Roman" panose="02020603050405020304" pitchFamily="18" charset="0"/>
              </a:rPr>
              <a:t>Grow through early behaviors.</a:t>
            </a:r>
            <a:endParaRPr lang="en-US" sz="4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1107996"/>
          </a:xfrm>
          <a:prstGeom prst="rect">
            <a:avLst/>
          </a:prstGeom>
          <a:noFill/>
        </p:spPr>
        <p:txBody>
          <a:bodyPr wrap="square" rtlCol="0">
            <a:spAutoFit/>
          </a:bodyPr>
          <a:lstStyle/>
          <a:p>
            <a:pPr algn="ctr"/>
            <a:r>
              <a:rPr lang="en-US" sz="6600" b="1" i="1" dirty="0" smtClean="0">
                <a:latin typeface="Times New Roman" panose="02020603050405020304" pitchFamily="18" charset="0"/>
                <a:cs typeface="Times New Roman" panose="02020603050405020304" pitchFamily="18" charset="0"/>
              </a:rPr>
              <a:t>How do we get started?</a:t>
            </a:r>
            <a:endParaRPr lang="en-US" sz="6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3754874"/>
          </a:xfrm>
          <a:prstGeom prst="rect">
            <a:avLst/>
          </a:prstGeom>
          <a:noFill/>
        </p:spPr>
        <p:txBody>
          <a:bodyPr wrap="square" rtlCol="0">
            <a:spAutoFit/>
          </a:bodyPr>
          <a:lstStyle/>
          <a:p>
            <a:pPr marL="742950" indent="-742950"/>
            <a:r>
              <a:rPr lang="en-US" sz="6600" dirty="0" smtClean="0">
                <a:latin typeface="Times New Roman" panose="02020603050405020304" pitchFamily="18" charset="0"/>
                <a:cs typeface="Times New Roman" panose="02020603050405020304" pitchFamily="18" charset="0"/>
              </a:rPr>
              <a:t>“</a:t>
            </a:r>
            <a:r>
              <a:rPr lang="en-US" sz="6600" i="1" dirty="0" smtClean="0">
                <a:latin typeface="Times New Roman" panose="02020603050405020304" pitchFamily="18" charset="0"/>
                <a:cs typeface="Times New Roman" panose="02020603050405020304" pitchFamily="18" charset="0"/>
              </a:rPr>
              <a:t>How to get your kids to do </a:t>
            </a:r>
          </a:p>
          <a:p>
            <a:pPr marL="742950" indent="-742950"/>
            <a:r>
              <a:rPr lang="en-US" sz="6600" i="1" dirty="0" smtClean="0">
                <a:latin typeface="Times New Roman" panose="02020603050405020304" pitchFamily="18" charset="0"/>
                <a:cs typeface="Times New Roman" panose="02020603050405020304" pitchFamily="18" charset="0"/>
              </a:rPr>
              <a:t>chores without resenting it.</a:t>
            </a:r>
            <a:r>
              <a:rPr lang="en-US" sz="6600" dirty="0" smtClean="0">
                <a:latin typeface="Times New Roman" panose="02020603050405020304" pitchFamily="18" charset="0"/>
                <a:cs typeface="Times New Roman" panose="02020603050405020304" pitchFamily="18" charset="0"/>
              </a:rPr>
              <a:t>” – </a:t>
            </a:r>
            <a:r>
              <a:rPr lang="en-US" sz="6600" dirty="0" err="1" smtClean="0">
                <a:latin typeface="Times New Roman" panose="02020603050405020304" pitchFamily="18" charset="0"/>
                <a:cs typeface="Times New Roman" panose="02020603050405020304" pitchFamily="18" charset="0"/>
              </a:rPr>
              <a:t>Michaeleen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Doucleff</a:t>
            </a:r>
            <a:r>
              <a:rPr lang="en-US" sz="6600" dirty="0" smtClean="0">
                <a:latin typeface="Times New Roman" panose="02020603050405020304" pitchFamily="18" charset="0"/>
                <a:cs typeface="Times New Roman" panose="02020603050405020304" pitchFamily="18" charset="0"/>
              </a:rPr>
              <a:t>, NPR</a:t>
            </a:r>
          </a:p>
          <a:p>
            <a:pPr marL="742950" indent="-742950"/>
            <a:r>
              <a:rPr lang="en-US" sz="2000" dirty="0" smtClean="0">
                <a:latin typeface="Times New Roman" panose="02020603050405020304" pitchFamily="18" charset="0"/>
                <a:cs typeface="Times New Roman" panose="02020603050405020304" pitchFamily="18" charset="0"/>
              </a:rPr>
              <a:t>https://www.npr.org/sections/goatsandsoda/2018/06/09/616928895/how-to-get-your-kids-to-do-chores-without-resenting-it</a:t>
            </a: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3046988"/>
          </a:xfrm>
          <a:prstGeom prst="rect">
            <a:avLst/>
          </a:prstGeom>
          <a:noFill/>
        </p:spPr>
        <p:txBody>
          <a:bodyPr wrap="square" rtlCol="0">
            <a:spAutoFit/>
          </a:bodyPr>
          <a:lstStyle/>
          <a:p>
            <a:pPr marL="742950" indent="-742950"/>
            <a:r>
              <a:rPr lang="en-US" sz="4800" dirty="0" smtClean="0">
                <a:latin typeface="Times New Roman" panose="02020603050405020304" pitchFamily="18" charset="0"/>
                <a:cs typeface="Times New Roman" panose="02020603050405020304" pitchFamily="18" charset="0"/>
              </a:rPr>
              <a:t>Psychologists noticed in rural Mexican and </a:t>
            </a:r>
          </a:p>
          <a:p>
            <a:pPr marL="742950" indent="-742950"/>
            <a:r>
              <a:rPr lang="en-US" sz="4800" dirty="0" smtClean="0">
                <a:latin typeface="Times New Roman" panose="02020603050405020304" pitchFamily="18" charset="0"/>
                <a:cs typeface="Times New Roman" panose="02020603050405020304" pitchFamily="18" charset="0"/>
              </a:rPr>
              <a:t>South American communities how </a:t>
            </a:r>
          </a:p>
          <a:p>
            <a:pPr marL="742950" indent="-742950"/>
            <a:r>
              <a:rPr lang="en-US" sz="4800" dirty="0" smtClean="0">
                <a:latin typeface="Times New Roman" panose="02020603050405020304" pitchFamily="18" charset="0"/>
                <a:cs typeface="Times New Roman" panose="02020603050405020304" pitchFamily="18" charset="0"/>
              </a:rPr>
              <a:t>the children would talk about the chores </a:t>
            </a:r>
          </a:p>
          <a:p>
            <a:pPr marL="742950" indent="-742950"/>
            <a:r>
              <a:rPr lang="en-US" sz="4800" dirty="0" smtClean="0">
                <a:latin typeface="Times New Roman" panose="02020603050405020304" pitchFamily="18" charset="0"/>
                <a:cs typeface="Times New Roman" panose="02020603050405020304" pitchFamily="18" charset="0"/>
              </a:rPr>
              <a:t>that they did.</a:t>
            </a:r>
            <a:endParaRPr lang="en-US" sz="4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4524315"/>
          </a:xfrm>
          <a:prstGeom prst="rect">
            <a:avLst/>
          </a:prstGeom>
          <a:noFill/>
        </p:spPr>
        <p:txBody>
          <a:bodyPr wrap="square" rtlCol="0">
            <a:spAutoFit/>
          </a:bodyPr>
          <a:lstStyle/>
          <a:p>
            <a:pPr marL="742950" indent="-742950"/>
            <a:r>
              <a:rPr lang="en-US" sz="4800" dirty="0" smtClean="0">
                <a:latin typeface="Times New Roman" panose="02020603050405020304" pitchFamily="18" charset="0"/>
                <a:cs typeface="Times New Roman" panose="02020603050405020304" pitchFamily="18" charset="0"/>
              </a:rPr>
              <a:t>“I wash my own clothes!” – 7 year old</a:t>
            </a: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r>
              <a:rPr lang="en-US" sz="4800" dirty="0" smtClean="0">
                <a:latin typeface="Times New Roman" panose="02020603050405020304" pitchFamily="18" charset="0"/>
                <a:cs typeface="Times New Roman" panose="02020603050405020304" pitchFamily="18" charset="0"/>
              </a:rPr>
              <a:t>“I wash my clothes and my baby brother’s  </a:t>
            </a:r>
          </a:p>
          <a:p>
            <a:pPr marL="742950" indent="-742950"/>
            <a:r>
              <a:rPr lang="en-US" sz="4800" dirty="0" smtClean="0">
                <a:latin typeface="Times New Roman" panose="02020603050405020304" pitchFamily="18" charset="0"/>
                <a:cs typeface="Times New Roman" panose="02020603050405020304" pitchFamily="18" charset="0"/>
              </a:rPr>
              <a:t>clothes!” – 9 year old</a:t>
            </a: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r>
              <a:rPr lang="en-US" sz="4800" dirty="0" err="1" smtClean="0">
                <a:latin typeface="Times New Roman" panose="02020603050405020304" pitchFamily="18" charset="0"/>
                <a:cs typeface="Times New Roman" panose="02020603050405020304" pitchFamily="18" charset="0"/>
              </a:rPr>
              <a:t>Vallodolid</a:t>
            </a:r>
            <a:r>
              <a:rPr lang="en-US" sz="4800" dirty="0" smtClean="0">
                <a:latin typeface="Times New Roman" panose="02020603050405020304" pitchFamily="18" charset="0"/>
                <a:cs typeface="Times New Roman" panose="02020603050405020304" pitchFamily="18" charset="0"/>
              </a:rPr>
              <a:t>, Yucatan</a:t>
            </a:r>
            <a:endParaRPr lang="en-US" sz="4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81878" y="1293526"/>
            <a:ext cx="10747513" cy="4524315"/>
          </a:xfrm>
          <a:prstGeom prst="rect">
            <a:avLst/>
          </a:prstGeom>
          <a:noFill/>
        </p:spPr>
        <p:txBody>
          <a:bodyPr wrap="square" rtlCol="0">
            <a:spAutoFit/>
          </a:bodyPr>
          <a:lstStyle/>
          <a:p>
            <a:pPr marL="742950" indent="-742950"/>
            <a:r>
              <a:rPr lang="en-US" sz="4800" dirty="0" smtClean="0">
                <a:latin typeface="Times New Roman" panose="02020603050405020304" pitchFamily="18" charset="0"/>
                <a:cs typeface="Times New Roman" panose="02020603050405020304" pitchFamily="18" charset="0"/>
              </a:rPr>
              <a:t>“Many times the children would ask to do </a:t>
            </a:r>
          </a:p>
          <a:p>
            <a:pPr marL="742950" indent="-742950"/>
            <a:r>
              <a:rPr lang="en-US" sz="4800" dirty="0" smtClean="0">
                <a:latin typeface="Times New Roman" panose="02020603050405020304" pitchFamily="18" charset="0"/>
                <a:cs typeface="Times New Roman" panose="02020603050405020304" pitchFamily="18" charset="0"/>
              </a:rPr>
              <a:t>work around the house.”</a:t>
            </a:r>
          </a:p>
          <a:p>
            <a:pPr marL="742950" indent="-742950"/>
            <a:r>
              <a:rPr lang="en-US" sz="4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Suzanne Gaskins </a:t>
            </a:r>
            <a:r>
              <a:rPr lang="en-US" sz="2000" dirty="0" smtClean="0">
                <a:latin typeface="Times New Roman" panose="02020603050405020304" pitchFamily="18" charset="0"/>
                <a:cs typeface="Times New Roman" panose="02020603050405020304" pitchFamily="18" charset="0"/>
              </a:rPr>
              <a:t>Northeastern Illinois University</a:t>
            </a:r>
            <a:endParaRPr lang="en-US" sz="2000" i="1" dirty="0" smtClean="0">
              <a:latin typeface="Times New Roman" panose="02020603050405020304" pitchFamily="18" charset="0"/>
              <a:cs typeface="Times New Roman" panose="02020603050405020304" pitchFamily="18" charset="0"/>
            </a:endParaRP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r>
              <a:rPr lang="en-US" sz="4800" dirty="0" smtClean="0">
                <a:latin typeface="Times New Roman" panose="02020603050405020304" pitchFamily="18" charset="0"/>
                <a:cs typeface="Times New Roman" panose="02020603050405020304" pitchFamily="18" charset="0"/>
              </a:rPr>
              <a:t>This is all without gold stars, allowance, </a:t>
            </a:r>
          </a:p>
          <a:p>
            <a:pPr marL="742950" indent="-742950"/>
            <a:r>
              <a:rPr lang="en-US" sz="4800" dirty="0" smtClean="0">
                <a:latin typeface="Times New Roman" panose="02020603050405020304" pitchFamily="18" charset="0"/>
                <a:cs typeface="Times New Roman" panose="02020603050405020304" pitchFamily="18" charset="0"/>
              </a:rPr>
              <a:t>or any other manner of incentive.</a:t>
            </a:r>
            <a:endParaRPr lang="en-US" sz="4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6001643"/>
          </a:xfrm>
          <a:prstGeom prst="rect">
            <a:avLst/>
          </a:prstGeom>
          <a:noFill/>
        </p:spPr>
        <p:txBody>
          <a:bodyPr wrap="square" rtlCol="0">
            <a:spAutoFit/>
          </a:bodyPr>
          <a:lstStyle/>
          <a:p>
            <a:pPr marL="742950" indent="-742950"/>
            <a:r>
              <a:rPr lang="en-US" sz="4800" dirty="0" smtClean="0">
                <a:latin typeface="Times New Roman" panose="02020603050405020304" pitchFamily="18" charset="0"/>
                <a:cs typeface="Times New Roman" panose="02020603050405020304" pitchFamily="18" charset="0"/>
              </a:rPr>
              <a:t>It was common to see the children working</a:t>
            </a:r>
          </a:p>
          <a:p>
            <a:pPr marL="742950" indent="-742950"/>
            <a:r>
              <a:rPr lang="en-US" sz="4800" dirty="0" smtClean="0">
                <a:latin typeface="Times New Roman" panose="02020603050405020304" pitchFamily="18" charset="0"/>
                <a:cs typeface="Times New Roman" panose="02020603050405020304" pitchFamily="18" charset="0"/>
              </a:rPr>
              <a:t>in unison with the adults, dividing </a:t>
            </a:r>
          </a:p>
          <a:p>
            <a:pPr marL="742950" indent="-742950"/>
            <a:r>
              <a:rPr lang="en-US" sz="4800" dirty="0" smtClean="0">
                <a:latin typeface="Times New Roman" panose="02020603050405020304" pitchFamily="18" charset="0"/>
                <a:cs typeface="Times New Roman" panose="02020603050405020304" pitchFamily="18" charset="0"/>
              </a:rPr>
              <a:t>responsibilities so that all of the work in </a:t>
            </a:r>
          </a:p>
          <a:p>
            <a:pPr marL="742950" indent="-742950"/>
            <a:r>
              <a:rPr lang="en-US" sz="4800" dirty="0" smtClean="0">
                <a:latin typeface="Times New Roman" panose="02020603050405020304" pitchFamily="18" charset="0"/>
                <a:cs typeface="Times New Roman" panose="02020603050405020304" pitchFamily="18" charset="0"/>
              </a:rPr>
              <a:t>the house was complete.</a:t>
            </a: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r>
              <a:rPr lang="en-US" sz="4800" dirty="0" smtClean="0">
                <a:latin typeface="Times New Roman" panose="02020603050405020304" pitchFamily="18" charset="0"/>
                <a:cs typeface="Times New Roman" panose="02020603050405020304" pitchFamily="18" charset="0"/>
              </a:rPr>
              <a:t>The families use the term:  </a:t>
            </a:r>
            <a:r>
              <a:rPr lang="en-US" sz="4800" i="1" dirty="0" err="1" smtClean="0">
                <a:latin typeface="Times New Roman" panose="02020603050405020304" pitchFamily="18" charset="0"/>
                <a:cs typeface="Times New Roman" panose="02020603050405020304" pitchFamily="18" charset="0"/>
              </a:rPr>
              <a:t>acomedido</a:t>
            </a:r>
            <a:endParaRPr lang="en-US" sz="4800" i="1" dirty="0" smtClean="0">
              <a:latin typeface="Times New Roman" panose="02020603050405020304" pitchFamily="18" charset="0"/>
              <a:cs typeface="Times New Roman" panose="02020603050405020304" pitchFamily="18" charset="0"/>
            </a:endParaRP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endParaRPr lang="en-US" sz="4800" dirty="0" smtClean="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6001643"/>
          </a:xfrm>
          <a:prstGeom prst="rect">
            <a:avLst/>
          </a:prstGeom>
          <a:noFill/>
        </p:spPr>
        <p:txBody>
          <a:bodyPr wrap="square" rtlCol="0">
            <a:spAutoFit/>
          </a:bodyPr>
          <a:lstStyle/>
          <a:p>
            <a:pPr marL="742950" indent="-742950"/>
            <a:r>
              <a:rPr lang="en-US" sz="4800" dirty="0" smtClean="0">
                <a:latin typeface="Times New Roman" panose="02020603050405020304" pitchFamily="18" charset="0"/>
                <a:cs typeface="Times New Roman" panose="02020603050405020304" pitchFamily="18" charset="0"/>
              </a:rPr>
              <a:t>“It’s really a complex term…. It’s not just </a:t>
            </a:r>
          </a:p>
          <a:p>
            <a:pPr marL="742950" indent="-742950"/>
            <a:r>
              <a:rPr lang="en-US" sz="4800" dirty="0" smtClean="0">
                <a:latin typeface="Times New Roman" panose="02020603050405020304" pitchFamily="18" charset="0"/>
                <a:cs typeface="Times New Roman" panose="02020603050405020304" pitchFamily="18" charset="0"/>
              </a:rPr>
              <a:t>doing what you’re told, and it’s not just </a:t>
            </a:r>
          </a:p>
          <a:p>
            <a:pPr marL="742950" indent="-742950"/>
            <a:r>
              <a:rPr lang="en-US" sz="4800" dirty="0" smtClean="0">
                <a:latin typeface="Times New Roman" panose="02020603050405020304" pitchFamily="18" charset="0"/>
                <a:cs typeface="Times New Roman" panose="02020603050405020304" pitchFamily="18" charset="0"/>
              </a:rPr>
              <a:t>helping out.  It’s knowing the kind of help </a:t>
            </a:r>
          </a:p>
          <a:p>
            <a:pPr marL="742950" indent="-742950"/>
            <a:r>
              <a:rPr lang="en-US" sz="4800" dirty="0" smtClean="0">
                <a:latin typeface="Times New Roman" panose="02020603050405020304" pitchFamily="18" charset="0"/>
                <a:cs typeface="Times New Roman" panose="02020603050405020304" pitchFamily="18" charset="0"/>
              </a:rPr>
              <a:t>that is situationally appropriate because </a:t>
            </a:r>
          </a:p>
          <a:p>
            <a:pPr marL="742950" indent="-742950"/>
            <a:r>
              <a:rPr lang="en-US" sz="4800" dirty="0" smtClean="0">
                <a:latin typeface="Times New Roman" panose="02020603050405020304" pitchFamily="18" charset="0"/>
                <a:cs typeface="Times New Roman" panose="02020603050405020304" pitchFamily="18" charset="0"/>
              </a:rPr>
              <a:t>you’re paying attention.”</a:t>
            </a:r>
          </a:p>
          <a:p>
            <a:pPr marL="742950" indent="-742950"/>
            <a:r>
              <a:rPr lang="en-US" sz="4800" i="1"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Andrew </a:t>
            </a:r>
            <a:r>
              <a:rPr lang="en-US" sz="2800" i="1" dirty="0" err="1" smtClean="0">
                <a:latin typeface="Times New Roman" panose="02020603050405020304" pitchFamily="18" charset="0"/>
                <a:cs typeface="Times New Roman" panose="02020603050405020304" pitchFamily="18" charset="0"/>
              </a:rPr>
              <a:t>Coppens</a:t>
            </a:r>
            <a:r>
              <a:rPr lang="en-US" sz="48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University of New Hampshire</a:t>
            </a:r>
            <a:endParaRPr lang="en-US" sz="2000" i="1" dirty="0" smtClean="0">
              <a:latin typeface="Times New Roman" panose="02020603050405020304" pitchFamily="18" charset="0"/>
              <a:cs typeface="Times New Roman" panose="02020603050405020304" pitchFamily="18" charset="0"/>
            </a:endParaRP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endParaRPr lang="en-US" sz="4800" dirty="0" smtClean="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5262979"/>
          </a:xfrm>
          <a:prstGeom prst="rect">
            <a:avLst/>
          </a:prstGeom>
          <a:noFill/>
        </p:spPr>
        <p:txBody>
          <a:bodyPr wrap="square" rtlCol="0">
            <a:spAutoFit/>
          </a:bodyPr>
          <a:lstStyle/>
          <a:p>
            <a:pPr marL="742950" indent="-742950"/>
            <a:r>
              <a:rPr lang="en-US" sz="4800" dirty="0" smtClean="0">
                <a:latin typeface="Times New Roman" panose="02020603050405020304" pitchFamily="18" charset="0"/>
                <a:cs typeface="Times New Roman" panose="02020603050405020304" pitchFamily="18" charset="0"/>
              </a:rPr>
              <a:t>What are these families doing differently?</a:t>
            </a:r>
          </a:p>
          <a:p>
            <a:pPr marL="742950" indent="-742950"/>
            <a:endParaRPr lang="en-US" sz="4800" dirty="0" smtClean="0">
              <a:latin typeface="Times New Roman" panose="02020603050405020304" pitchFamily="18" charset="0"/>
              <a:cs typeface="Times New Roman" panose="02020603050405020304" pitchFamily="18" charset="0"/>
            </a:endParaRPr>
          </a:p>
          <a:p>
            <a:pPr marL="742950" indent="-742950"/>
            <a:r>
              <a:rPr lang="en-US" sz="4800" dirty="0" smtClean="0">
                <a:latin typeface="Times New Roman" panose="02020603050405020304" pitchFamily="18" charset="0"/>
                <a:cs typeface="Times New Roman" panose="02020603050405020304" pitchFamily="18" charset="0"/>
              </a:rPr>
              <a:t>Most of the researchers say:  embrace the </a:t>
            </a:r>
          </a:p>
          <a:p>
            <a:pPr marL="742950" indent="-742950"/>
            <a:r>
              <a:rPr lang="en-US" sz="4800" dirty="0" smtClean="0">
                <a:latin typeface="Times New Roman" panose="02020603050405020304" pitchFamily="18" charset="0"/>
                <a:cs typeface="Times New Roman" panose="02020603050405020304" pitchFamily="18" charset="0"/>
              </a:rPr>
              <a:t>power of toddlers, who are eager to help </a:t>
            </a:r>
          </a:p>
          <a:p>
            <a:pPr marL="742950" indent="-742950"/>
            <a:r>
              <a:rPr lang="en-US" sz="4800" dirty="0" smtClean="0">
                <a:latin typeface="Times New Roman" panose="02020603050405020304" pitchFamily="18" charset="0"/>
                <a:cs typeface="Times New Roman" panose="02020603050405020304" pitchFamily="18" charset="0"/>
              </a:rPr>
              <a:t>and be a part of what their parents are </a:t>
            </a:r>
          </a:p>
          <a:p>
            <a:pPr marL="742950" indent="-742950"/>
            <a:r>
              <a:rPr lang="en-US" sz="4800" dirty="0" smtClean="0">
                <a:latin typeface="Times New Roman" panose="02020603050405020304" pitchFamily="18" charset="0"/>
                <a:cs typeface="Times New Roman" panose="02020603050405020304" pitchFamily="18" charset="0"/>
              </a:rPr>
              <a:t>doing.</a:t>
            </a:r>
          </a:p>
          <a:p>
            <a:pPr marL="742950" indent="-742950"/>
            <a:endParaRPr lang="en-US" sz="4800" dirty="0" smtClean="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5324535"/>
          </a:xfrm>
          <a:prstGeom prst="rect">
            <a:avLst/>
          </a:prstGeom>
          <a:noFill/>
        </p:spPr>
        <p:txBody>
          <a:bodyPr wrap="square" rtlCol="0">
            <a:spAutoFit/>
          </a:bodyPr>
          <a:lstStyle/>
          <a:p>
            <a:pPr marL="742950" indent="-742950"/>
            <a:r>
              <a:rPr lang="en-US" sz="4400" dirty="0" smtClean="0">
                <a:latin typeface="Times New Roman" panose="02020603050405020304" pitchFamily="18" charset="0"/>
                <a:cs typeface="Times New Roman" panose="02020603050405020304" pitchFamily="18" charset="0"/>
              </a:rPr>
              <a:t>“Toddlers are very eager to be helpful.”</a:t>
            </a:r>
          </a:p>
          <a:p>
            <a:pPr marL="742950" indent="-742950"/>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David </a:t>
            </a:r>
            <a:r>
              <a:rPr lang="en-US" sz="2800" i="1" dirty="0" err="1" smtClean="0">
                <a:latin typeface="Times New Roman" panose="02020603050405020304" pitchFamily="18" charset="0"/>
                <a:cs typeface="Times New Roman" panose="02020603050405020304" pitchFamily="18" charset="0"/>
              </a:rPr>
              <a:t>Lancy</a:t>
            </a:r>
            <a:r>
              <a:rPr lang="en-US" sz="28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Utah State University</a:t>
            </a:r>
          </a:p>
          <a:p>
            <a:pPr marL="742950" indent="-742950"/>
            <a:endParaRPr lang="en-US" sz="4400" dirty="0" smtClean="0">
              <a:latin typeface="Times New Roman" panose="02020603050405020304" pitchFamily="18" charset="0"/>
              <a:cs typeface="Times New Roman" panose="02020603050405020304" pitchFamily="18" charset="0"/>
            </a:endParaRPr>
          </a:p>
          <a:p>
            <a:pPr marL="742950" indent="-742950"/>
            <a:r>
              <a:rPr lang="en-US" sz="4400" dirty="0" smtClean="0">
                <a:latin typeface="Times New Roman" panose="02020603050405020304" pitchFamily="18" charset="0"/>
                <a:cs typeface="Times New Roman" panose="02020603050405020304" pitchFamily="18" charset="0"/>
              </a:rPr>
              <a:t>“Children appear to have an intrinsic </a:t>
            </a:r>
          </a:p>
          <a:p>
            <a:pPr marL="742950" indent="-742950"/>
            <a:r>
              <a:rPr lang="en-US" sz="4400" dirty="0" smtClean="0">
                <a:latin typeface="Times New Roman" panose="02020603050405020304" pitchFamily="18" charset="0"/>
                <a:cs typeface="Times New Roman" panose="02020603050405020304" pitchFamily="18" charset="0"/>
              </a:rPr>
              <a:t>motivation to help, and extrinsic rewards </a:t>
            </a:r>
          </a:p>
          <a:p>
            <a:pPr marL="742950" indent="-742950"/>
            <a:r>
              <a:rPr lang="en-US" sz="4400" dirty="0" smtClean="0">
                <a:latin typeface="Times New Roman" panose="02020603050405020304" pitchFamily="18" charset="0"/>
                <a:cs typeface="Times New Roman" panose="02020603050405020304" pitchFamily="18" charset="0"/>
              </a:rPr>
              <a:t>seem to undermine it.”</a:t>
            </a:r>
          </a:p>
          <a:p>
            <a:pPr marL="742950" indent="-742950"/>
            <a:r>
              <a:rPr lang="en-US" sz="44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Felix </a:t>
            </a:r>
            <a:r>
              <a:rPr lang="en-US" sz="2800" i="1" dirty="0" err="1" smtClean="0">
                <a:latin typeface="Times New Roman" panose="02020603050405020304" pitchFamily="18" charset="0"/>
                <a:cs typeface="Times New Roman" panose="02020603050405020304" pitchFamily="18" charset="0"/>
              </a:rPr>
              <a:t>Warneken</a:t>
            </a:r>
            <a:r>
              <a:rPr lang="en-US" sz="2800" i="1" dirty="0" smtClean="0">
                <a:latin typeface="Times New Roman" panose="02020603050405020304" pitchFamily="18" charset="0"/>
                <a:cs typeface="Times New Roman" panose="02020603050405020304" pitchFamily="18" charset="0"/>
              </a:rPr>
              <a:t> &amp; Michael </a:t>
            </a:r>
            <a:r>
              <a:rPr lang="en-US" sz="2800" i="1" dirty="0" err="1" smtClean="0">
                <a:latin typeface="Times New Roman" panose="02020603050405020304" pitchFamily="18" charset="0"/>
                <a:cs typeface="Times New Roman" panose="02020603050405020304" pitchFamily="18" charset="0"/>
              </a:rPr>
              <a:t>Tomasello</a:t>
            </a:r>
            <a:endParaRPr lang="en-US" sz="2800" i="1" dirty="0" smtClean="0">
              <a:latin typeface="Times New Roman" panose="02020603050405020304" pitchFamily="18" charset="0"/>
              <a:cs typeface="Times New Roman" panose="02020603050405020304" pitchFamily="18" charset="0"/>
            </a:endParaRPr>
          </a:p>
          <a:p>
            <a:pPr marL="742950" indent="-742950"/>
            <a:endParaRPr lang="en-US" sz="4800" dirty="0" smtClean="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517064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Career Solutions</a:t>
            </a:r>
          </a:p>
          <a:p>
            <a:pPr algn="ctr"/>
            <a:r>
              <a:rPr lang="en-US" sz="6600" dirty="0">
                <a:latin typeface="Times New Roman" panose="02020603050405020304" pitchFamily="18" charset="0"/>
                <a:cs typeface="Times New Roman" panose="02020603050405020304" pitchFamily="18" charset="0"/>
              </a:rPr>
              <a:t>We provide customized employment.</a:t>
            </a:r>
          </a:p>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pic>
        <p:nvPicPr>
          <p:cNvPr id="1026" name="Picture 2" descr="https://s3.amazonaws.com/accredible-api-templates/1519072100985.jpg"/>
          <p:cNvPicPr>
            <a:picLocks noChangeAspect="1" noChangeArrowheads="1"/>
          </p:cNvPicPr>
          <p:nvPr/>
        </p:nvPicPr>
        <p:blipFill>
          <a:blip r:embed="rId3" cstate="print"/>
          <a:srcRect/>
          <a:stretch>
            <a:fillRect/>
          </a:stretch>
        </p:blipFill>
        <p:spPr bwMode="auto">
          <a:xfrm>
            <a:off x="6871062" y="4002673"/>
            <a:ext cx="4222376" cy="1430057"/>
          </a:xfrm>
          <a:prstGeom prst="rect">
            <a:avLst/>
          </a:prstGeom>
          <a:noFill/>
        </p:spPr>
      </p:pic>
      <p:pic>
        <p:nvPicPr>
          <p:cNvPr id="1028" name="Picture 4" descr="Logo.png"/>
          <p:cNvPicPr>
            <a:picLocks noChangeAspect="1" noChangeArrowheads="1"/>
          </p:cNvPicPr>
          <p:nvPr/>
        </p:nvPicPr>
        <p:blipFill>
          <a:blip r:embed="rId4"/>
          <a:srcRect/>
          <a:stretch>
            <a:fillRect/>
          </a:stretch>
        </p:blipFill>
        <p:spPr bwMode="auto">
          <a:xfrm>
            <a:off x="1788432" y="3951514"/>
            <a:ext cx="2857500" cy="1428750"/>
          </a:xfrm>
          <a:prstGeom prst="rect">
            <a:avLst/>
          </a:prstGeom>
          <a:noFill/>
        </p:spPr>
      </p:pic>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pic>
        <p:nvPicPr>
          <p:cNvPr id="10" name="Picture 9">
            <a:extLst>
              <a:ext uri="{FF2B5EF4-FFF2-40B4-BE49-F238E27FC236}">
                <a16:creationId xmlns="" xmlns:a16="http://schemas.microsoft.com/office/drawing/2014/main" id="{88185284-EDEA-4C8F-9BFA-F11A24D6F0BA}"/>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990868" y="5464274"/>
            <a:ext cx="1661690" cy="1210846"/>
          </a:xfrm>
          <a:prstGeom prst="rect">
            <a:avLst/>
          </a:prstGeom>
        </p:spPr>
      </p:pic>
    </p:spTree>
    <p:extLst>
      <p:ext uri="{BB962C8B-B14F-4D97-AF65-F5344CB8AC3E}">
        <p14:creationId xmlns="" xmlns:p14="http://schemas.microsoft.com/office/powerpoint/2010/main" val="4272006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524315"/>
          </a:xfrm>
          <a:prstGeom prst="rect">
            <a:avLst/>
          </a:prstGeom>
          <a:noFill/>
        </p:spPr>
        <p:txBody>
          <a:bodyPr wrap="square" rtlCol="0">
            <a:spAutoFit/>
          </a:bodyPr>
          <a:lstStyle/>
          <a:p>
            <a:pPr marL="742950" indent="-742950"/>
            <a:r>
              <a:rPr lang="en-US" sz="4800" dirty="0" smtClean="0">
                <a:latin typeface="Times New Roman" pitchFamily="18" charset="0"/>
                <a:cs typeface="Times New Roman" pitchFamily="18" charset="0"/>
              </a:rPr>
              <a:t>“Doing things with other people makes </a:t>
            </a:r>
          </a:p>
          <a:p>
            <a:pPr marL="742950" indent="-742950"/>
            <a:r>
              <a:rPr lang="en-US" sz="4800" dirty="0" smtClean="0">
                <a:latin typeface="Times New Roman" pitchFamily="18" charset="0"/>
                <a:cs typeface="Times New Roman" pitchFamily="18" charset="0"/>
              </a:rPr>
              <a:t>them happy and is important for their </a:t>
            </a:r>
          </a:p>
          <a:p>
            <a:pPr marL="742950" indent="-742950"/>
            <a:r>
              <a:rPr lang="en-US" sz="4800" dirty="0" smtClean="0">
                <a:latin typeface="Times New Roman" pitchFamily="18" charset="0"/>
                <a:cs typeface="Times New Roman" pitchFamily="18" charset="0"/>
              </a:rPr>
              <a:t>emotional development. They see what </a:t>
            </a:r>
          </a:p>
          <a:p>
            <a:pPr marL="742950" indent="-742950"/>
            <a:r>
              <a:rPr lang="en-US" sz="4800" dirty="0" smtClean="0">
                <a:latin typeface="Times New Roman" pitchFamily="18" charset="0"/>
                <a:cs typeface="Times New Roman" pitchFamily="18" charset="0"/>
              </a:rPr>
              <a:t>their mom or siblings are doing, and they </a:t>
            </a:r>
          </a:p>
          <a:p>
            <a:pPr marL="742950" indent="-742950"/>
            <a:r>
              <a:rPr lang="en-US" sz="4800" dirty="0" smtClean="0">
                <a:latin typeface="Times New Roman" pitchFamily="18" charset="0"/>
                <a:cs typeface="Times New Roman" pitchFamily="18" charset="0"/>
              </a:rPr>
              <a:t>want to do it.”</a:t>
            </a:r>
          </a:p>
          <a:p>
            <a:pPr marL="742950" indent="-742950"/>
            <a:r>
              <a:rPr lang="en-US" sz="4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Rebeca</a:t>
            </a:r>
            <a:r>
              <a:rPr lang="en-US" sz="2800" i="1" dirty="0" smtClean="0">
                <a:latin typeface="Times New Roman" pitchFamily="18" charset="0"/>
                <a:cs typeface="Times New Roman" pitchFamily="18" charset="0"/>
              </a:rPr>
              <a:t> Mejia-</a:t>
            </a:r>
            <a:r>
              <a:rPr lang="en-US" sz="2800" i="1" dirty="0" err="1" smtClean="0">
                <a:latin typeface="Times New Roman" pitchFamily="18" charset="0"/>
                <a:cs typeface="Times New Roman" pitchFamily="18" charset="0"/>
              </a:rPr>
              <a:t>Arauz</a:t>
            </a:r>
            <a:r>
              <a:rPr lang="en-US" sz="28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ITESO University, Guadalajara</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524315"/>
          </a:xfrm>
          <a:prstGeom prst="rect">
            <a:avLst/>
          </a:prstGeom>
          <a:noFill/>
        </p:spPr>
        <p:txBody>
          <a:bodyPr wrap="square" rtlCol="0">
            <a:spAutoFit/>
          </a:bodyPr>
          <a:lstStyle/>
          <a:p>
            <a:pPr marL="742950" indent="-742950"/>
            <a:r>
              <a:rPr lang="en-US" sz="4800" dirty="0" smtClean="0">
                <a:latin typeface="Times New Roman" pitchFamily="18" charset="0"/>
                <a:cs typeface="Times New Roman" pitchFamily="18" charset="0"/>
              </a:rPr>
              <a:t>While toddlers are willing to help, we </a:t>
            </a:r>
          </a:p>
          <a:p>
            <a:pPr marL="742950" indent="-742950"/>
            <a:r>
              <a:rPr lang="en-US" sz="4800" dirty="0" smtClean="0">
                <a:latin typeface="Times New Roman" pitchFamily="18" charset="0"/>
                <a:cs typeface="Times New Roman" pitchFamily="18" charset="0"/>
              </a:rPr>
              <a:t>acknowledge that they are messy, and </a:t>
            </a:r>
          </a:p>
          <a:p>
            <a:pPr marL="742950" indent="-742950"/>
            <a:r>
              <a:rPr lang="en-US" sz="4800" dirty="0" smtClean="0">
                <a:latin typeface="Times New Roman" pitchFamily="18" charset="0"/>
                <a:cs typeface="Times New Roman" pitchFamily="18" charset="0"/>
              </a:rPr>
              <a:t>won’t be able to do a lot on their own… </a:t>
            </a:r>
          </a:p>
          <a:p>
            <a:pPr marL="742950" indent="-742950"/>
            <a:endParaRPr lang="en-US" sz="4800" dirty="0" smtClean="0">
              <a:latin typeface="Times New Roman" pitchFamily="18" charset="0"/>
              <a:cs typeface="Times New Roman" pitchFamily="18" charset="0"/>
            </a:endParaRPr>
          </a:p>
          <a:p>
            <a:pPr marL="742950" indent="-742950"/>
            <a:r>
              <a:rPr lang="en-US" sz="4800" dirty="0" smtClean="0">
                <a:latin typeface="Times New Roman" pitchFamily="18" charset="0"/>
                <a:cs typeface="Times New Roman" pitchFamily="18" charset="0"/>
              </a:rPr>
              <a:t>But instead of focusing on what they can’t </a:t>
            </a:r>
          </a:p>
          <a:p>
            <a:pPr marL="742950" indent="-742950"/>
            <a:r>
              <a:rPr lang="en-US" sz="4800" dirty="0" smtClean="0">
                <a:latin typeface="Times New Roman" pitchFamily="18" charset="0"/>
                <a:cs typeface="Times New Roman" pitchFamily="18" charset="0"/>
              </a:rPr>
              <a:t>do, what can they do?</a:t>
            </a:r>
            <a:endParaRPr lang="en-US" sz="4800" i="1"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524315"/>
          </a:xfrm>
          <a:prstGeom prst="rect">
            <a:avLst/>
          </a:prstGeom>
          <a:noFill/>
        </p:spPr>
        <p:txBody>
          <a:bodyPr wrap="square" rtlCol="0">
            <a:spAutoFit/>
          </a:bodyPr>
          <a:lstStyle/>
          <a:p>
            <a:pPr marL="742950" indent="-742950"/>
            <a:r>
              <a:rPr lang="en-US" sz="4800" dirty="0" smtClean="0">
                <a:latin typeface="Times New Roman" pitchFamily="18" charset="0"/>
                <a:cs typeface="Times New Roman" pitchFamily="18" charset="0"/>
              </a:rPr>
              <a:t>“We have mothers tell us things like ‘I </a:t>
            </a:r>
          </a:p>
          <a:p>
            <a:pPr marL="742950" indent="-742950"/>
            <a:r>
              <a:rPr lang="en-US" sz="4800" dirty="0" smtClean="0">
                <a:latin typeface="Times New Roman" pitchFamily="18" charset="0"/>
                <a:cs typeface="Times New Roman" pitchFamily="18" charset="0"/>
              </a:rPr>
              <a:t>need to do this chore very quickly, and if </a:t>
            </a:r>
          </a:p>
          <a:p>
            <a:pPr marL="742950" indent="-742950"/>
            <a:r>
              <a:rPr lang="en-US" sz="4800" dirty="0" smtClean="0">
                <a:latin typeface="Times New Roman" pitchFamily="18" charset="0"/>
                <a:cs typeface="Times New Roman" pitchFamily="18" charset="0"/>
              </a:rPr>
              <a:t>my toddler tries to help, he makes a mess.  </a:t>
            </a:r>
          </a:p>
          <a:p>
            <a:pPr marL="742950" indent="-742950"/>
            <a:r>
              <a:rPr lang="en-US" sz="4800" dirty="0" smtClean="0">
                <a:latin typeface="Times New Roman" pitchFamily="18" charset="0"/>
                <a:cs typeface="Times New Roman" pitchFamily="18" charset="0"/>
              </a:rPr>
              <a:t>So I’d rather do it myself than have them </a:t>
            </a:r>
          </a:p>
          <a:p>
            <a:pPr marL="742950" indent="-742950"/>
            <a:r>
              <a:rPr lang="en-US" sz="4800" dirty="0" smtClean="0">
                <a:latin typeface="Times New Roman" pitchFamily="18" charset="0"/>
                <a:cs typeface="Times New Roman" pitchFamily="18" charset="0"/>
              </a:rPr>
              <a:t>helping.”</a:t>
            </a:r>
          </a:p>
          <a:p>
            <a:pPr marL="742950" indent="-742950"/>
            <a:r>
              <a:rPr lang="en-US" sz="4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Rebeca</a:t>
            </a:r>
            <a:r>
              <a:rPr lang="en-US" sz="2800" i="1" dirty="0" smtClean="0">
                <a:latin typeface="Times New Roman" pitchFamily="18" charset="0"/>
                <a:cs typeface="Times New Roman" pitchFamily="18" charset="0"/>
              </a:rPr>
              <a:t> Mejia-</a:t>
            </a:r>
            <a:r>
              <a:rPr lang="en-US" sz="2800" i="1" dirty="0" err="1" smtClean="0">
                <a:latin typeface="Times New Roman" pitchFamily="18" charset="0"/>
                <a:cs typeface="Times New Roman" pitchFamily="18" charset="0"/>
              </a:rPr>
              <a:t>Arauz</a:t>
            </a:r>
            <a:r>
              <a:rPr lang="en-US" sz="2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ITESO University, Guadalajara</a:t>
            </a:r>
            <a:endParaRPr lang="en-US" sz="2000" i="1"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5016758"/>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The rural families that these psychologists </a:t>
            </a:r>
          </a:p>
          <a:p>
            <a:pPr marL="742950" indent="-742950"/>
            <a:r>
              <a:rPr lang="en-US" sz="4000" dirty="0" smtClean="0">
                <a:latin typeface="Times New Roman" pitchFamily="18" charset="0"/>
                <a:cs typeface="Times New Roman" pitchFamily="18" charset="0"/>
              </a:rPr>
              <a:t>were studying tried to expose their toddlers </a:t>
            </a:r>
          </a:p>
          <a:p>
            <a:pPr marL="742950" indent="-742950"/>
            <a:r>
              <a:rPr lang="en-US" sz="4000" dirty="0" smtClean="0">
                <a:latin typeface="Times New Roman" pitchFamily="18" charset="0"/>
                <a:cs typeface="Times New Roman" pitchFamily="18" charset="0"/>
              </a:rPr>
              <a:t>to as many chores as possible.</a:t>
            </a:r>
          </a:p>
          <a:p>
            <a:pPr marL="742950" indent="-742950"/>
            <a:r>
              <a:rPr lang="en-US" sz="4000" dirty="0" smtClean="0">
                <a:latin typeface="Times New Roman" pitchFamily="18" charset="0"/>
                <a:cs typeface="Times New Roman" pitchFamily="18" charset="0"/>
              </a:rPr>
              <a:t>“They invite them over by saying </a:t>
            </a:r>
          </a:p>
          <a:p>
            <a:pPr marL="742950" indent="-742950"/>
            <a:r>
              <a:rPr lang="en-US" sz="4000" dirty="0" smtClean="0">
                <a:latin typeface="Times New Roman" pitchFamily="18" charset="0"/>
                <a:cs typeface="Times New Roman" pitchFamily="18" charset="0"/>
              </a:rPr>
              <a:t>something like: ‘Come, my child, and help </a:t>
            </a:r>
          </a:p>
          <a:p>
            <a:pPr marL="742950" indent="-742950"/>
            <a:r>
              <a:rPr lang="en-US" sz="4000" dirty="0" smtClean="0">
                <a:latin typeface="Times New Roman" pitchFamily="18" charset="0"/>
                <a:cs typeface="Times New Roman" pitchFamily="18" charset="0"/>
              </a:rPr>
              <a:t>while I wash the dishes’.”</a:t>
            </a:r>
          </a:p>
          <a:p>
            <a:pPr marL="742950" indent="-742950"/>
            <a:endParaRPr lang="en-US" sz="4000" dirty="0" smtClean="0">
              <a:latin typeface="Times New Roman" pitchFamily="18" charset="0"/>
              <a:cs typeface="Times New Roman" pitchFamily="18" charset="0"/>
            </a:endParaRPr>
          </a:p>
          <a:p>
            <a:pPr marL="742950" indent="-742950"/>
            <a:r>
              <a:rPr lang="en-US" sz="40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Rebeca</a:t>
            </a:r>
            <a:r>
              <a:rPr lang="en-US" sz="2800" i="1" dirty="0" smtClean="0">
                <a:latin typeface="Times New Roman" pitchFamily="18" charset="0"/>
                <a:cs typeface="Times New Roman" pitchFamily="18" charset="0"/>
              </a:rPr>
              <a:t> Mejia-</a:t>
            </a:r>
            <a:r>
              <a:rPr lang="en-US" sz="2800" i="1" dirty="0" err="1" smtClean="0">
                <a:latin typeface="Times New Roman" pitchFamily="18" charset="0"/>
                <a:cs typeface="Times New Roman" pitchFamily="18" charset="0"/>
              </a:rPr>
              <a:t>Arauz</a:t>
            </a:r>
            <a:r>
              <a:rPr lang="en-US" sz="2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ITESO University, Guadalajara</a:t>
            </a:r>
            <a:endParaRPr lang="en-US" sz="2000" i="1"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3785652"/>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“For example, one mom told us:  ‘When my toddler </a:t>
            </a:r>
          </a:p>
          <a:p>
            <a:pPr marL="742950" indent="-742950"/>
            <a:r>
              <a:rPr lang="en-US" sz="4000" dirty="0" smtClean="0">
                <a:latin typeface="Times New Roman" pitchFamily="18" charset="0"/>
                <a:cs typeface="Times New Roman" pitchFamily="18" charset="0"/>
              </a:rPr>
              <a:t>was doing the dishes, at the beginning, the water </a:t>
            </a:r>
          </a:p>
          <a:p>
            <a:pPr marL="742950" indent="-742950"/>
            <a:r>
              <a:rPr lang="en-US" sz="4000" dirty="0" smtClean="0">
                <a:latin typeface="Times New Roman" pitchFamily="18" charset="0"/>
                <a:cs typeface="Times New Roman" pitchFamily="18" charset="0"/>
              </a:rPr>
              <a:t>was all over the place, but I would allow my son to </a:t>
            </a:r>
          </a:p>
          <a:p>
            <a:pPr marL="742950" indent="-742950"/>
            <a:r>
              <a:rPr lang="en-US" sz="4000" dirty="0" smtClean="0">
                <a:latin typeface="Times New Roman" pitchFamily="18" charset="0"/>
                <a:cs typeface="Times New Roman" pitchFamily="18" charset="0"/>
              </a:rPr>
              <a:t>the dishes because that is how he learned.”</a:t>
            </a:r>
          </a:p>
          <a:p>
            <a:pPr marL="742950" indent="-742950"/>
            <a:endParaRPr lang="en-US" sz="4000" dirty="0" smtClean="0">
              <a:latin typeface="Times New Roman" pitchFamily="18" charset="0"/>
              <a:cs typeface="Times New Roman" pitchFamily="18" charset="0"/>
            </a:endParaRPr>
          </a:p>
          <a:p>
            <a:pPr marL="742950" indent="-742950"/>
            <a:r>
              <a:rPr lang="en-US" sz="40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Rebeca</a:t>
            </a:r>
            <a:r>
              <a:rPr lang="en-US" sz="2800" i="1" dirty="0" smtClean="0">
                <a:latin typeface="Times New Roman" pitchFamily="18" charset="0"/>
                <a:cs typeface="Times New Roman" pitchFamily="18" charset="0"/>
              </a:rPr>
              <a:t> Mejia-</a:t>
            </a:r>
            <a:r>
              <a:rPr lang="en-US" sz="2800" i="1" dirty="0" err="1" smtClean="0">
                <a:latin typeface="Times New Roman" pitchFamily="18" charset="0"/>
                <a:cs typeface="Times New Roman" pitchFamily="18" charset="0"/>
              </a:rPr>
              <a:t>Arauz</a:t>
            </a:r>
            <a:r>
              <a:rPr lang="en-US" sz="28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ITESO University, </a:t>
            </a:r>
            <a:r>
              <a:rPr lang="en-US" sz="2000" dirty="0" err="1" smtClean="0">
                <a:latin typeface="Times New Roman" pitchFamily="18" charset="0"/>
                <a:cs typeface="Times New Roman" pitchFamily="18" charset="0"/>
              </a:rPr>
              <a:t>Guadaljara</a:t>
            </a:r>
            <a:endParaRPr lang="en-US" sz="2000"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3170099"/>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“Early opportunities to collaborate with parents </a:t>
            </a:r>
          </a:p>
          <a:p>
            <a:pPr marL="742950" indent="-742950"/>
            <a:r>
              <a:rPr lang="en-US" sz="4000" dirty="0" smtClean="0">
                <a:latin typeface="Times New Roman" pitchFamily="18" charset="0"/>
                <a:cs typeface="Times New Roman" pitchFamily="18" charset="0"/>
              </a:rPr>
              <a:t>likely sets off a developmental trajectory that leads </a:t>
            </a:r>
          </a:p>
          <a:p>
            <a:pPr marL="742950" indent="-742950"/>
            <a:r>
              <a:rPr lang="en-US" sz="4000" dirty="0" smtClean="0">
                <a:latin typeface="Times New Roman" pitchFamily="18" charset="0"/>
                <a:cs typeface="Times New Roman" pitchFamily="18" charset="0"/>
              </a:rPr>
              <a:t>to children voluntarily helping at home.” </a:t>
            </a:r>
          </a:p>
          <a:p>
            <a:pPr marL="742950" indent="-742950"/>
            <a:endParaRPr lang="en-US" sz="4000" dirty="0" smtClean="0">
              <a:latin typeface="Times New Roman" pitchFamily="18" charset="0"/>
              <a:cs typeface="Times New Roman" pitchFamily="18" charset="0"/>
            </a:endParaRPr>
          </a:p>
          <a:p>
            <a:pPr marL="742950" indent="-742950"/>
            <a:r>
              <a:rPr lang="en-US" sz="40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Andrew </a:t>
            </a:r>
            <a:r>
              <a:rPr lang="en-US" sz="2800" i="1" dirty="0" err="1" smtClean="0">
                <a:latin typeface="Times New Roman" pitchFamily="18" charset="0"/>
                <a:cs typeface="Times New Roman" pitchFamily="18" charset="0"/>
              </a:rPr>
              <a:t>Coppens</a:t>
            </a:r>
            <a:r>
              <a:rPr lang="en-US" sz="28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University of New Hampshire</a:t>
            </a:r>
          </a:p>
        </p:txBody>
      </p:sp>
      <p:sp>
        <p:nvSpPr>
          <p:cNvPr id="10" name="TextBox 9">
            <a:extLst>
              <a:ext uri="{FF2B5EF4-FFF2-40B4-BE49-F238E27FC236}">
                <a16:creationId xmlns="" xmlns:a16="http://schemas.microsoft.com/office/drawing/2014/main" id="{A336F727-E294-46B1-8379-88F4EF91E5EE}"/>
              </a:ext>
            </a:extLst>
          </p:cNvPr>
          <p:cNvSpPr txBox="1"/>
          <p:nvPr/>
        </p:nvSpPr>
        <p:spPr>
          <a:xfrm>
            <a:off x="638186" y="4271857"/>
            <a:ext cx="10747513" cy="1323439"/>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Conversely, if a child is told that they are not </a:t>
            </a:r>
          </a:p>
          <a:p>
            <a:pPr marL="742950" indent="-742950"/>
            <a:r>
              <a:rPr lang="en-US" sz="4000" dirty="0" smtClean="0">
                <a:latin typeface="Times New Roman" pitchFamily="18" charset="0"/>
                <a:cs typeface="Times New Roman" pitchFamily="18" charset="0"/>
              </a:rPr>
              <a:t>involved in an activity, they will believe you.  </a:t>
            </a:r>
          </a:p>
        </p:txBody>
      </p:sp>
      <p:pic>
        <p:nvPicPr>
          <p:cNvPr id="11" name="Picture 10">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401205"/>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Question:  This is a completely different culture. </a:t>
            </a:r>
          </a:p>
          <a:p>
            <a:pPr marL="742950" indent="-742950"/>
            <a:r>
              <a:rPr lang="en-US" sz="4000" dirty="0" smtClean="0">
                <a:latin typeface="Times New Roman" pitchFamily="18" charset="0"/>
                <a:cs typeface="Times New Roman" pitchFamily="18" charset="0"/>
              </a:rPr>
              <a:t>Does this even apply to us?</a:t>
            </a:r>
          </a:p>
          <a:p>
            <a:pPr marL="742950" indent="-742950"/>
            <a:endParaRPr lang="en-US" sz="4000" dirty="0" smtClean="0">
              <a:latin typeface="Times New Roman" pitchFamily="18" charset="0"/>
              <a:cs typeface="Times New Roman" pitchFamily="18" charset="0"/>
            </a:endParaRPr>
          </a:p>
          <a:p>
            <a:pPr marL="742950" indent="-742950"/>
            <a:r>
              <a:rPr lang="en-US" sz="4000" dirty="0" smtClean="0">
                <a:latin typeface="Times New Roman" pitchFamily="18" charset="0"/>
                <a:cs typeface="Times New Roman" pitchFamily="18" charset="0"/>
              </a:rPr>
              <a:t>“…replicating this approach isn’t easy.  It’s not a </a:t>
            </a:r>
          </a:p>
          <a:p>
            <a:pPr marL="742950" indent="-742950"/>
            <a:r>
              <a:rPr lang="en-US" sz="4000" dirty="0" smtClean="0">
                <a:latin typeface="Times New Roman" pitchFamily="18" charset="0"/>
                <a:cs typeface="Times New Roman" pitchFamily="18" charset="0"/>
              </a:rPr>
              <a:t>slam dunk.  We have to slow down what we are </a:t>
            </a:r>
          </a:p>
          <a:p>
            <a:pPr marL="742950" indent="-742950"/>
            <a:r>
              <a:rPr lang="en-US" sz="4000" dirty="0" smtClean="0">
                <a:latin typeface="Times New Roman" pitchFamily="18" charset="0"/>
                <a:cs typeface="Times New Roman" pitchFamily="18" charset="0"/>
              </a:rPr>
              <a:t>doing.  We have to make allowances.”</a:t>
            </a:r>
          </a:p>
          <a:p>
            <a:pPr marL="742950" indent="-742950"/>
            <a:r>
              <a:rPr lang="en-US" sz="2800" i="1" dirty="0" smtClean="0">
                <a:latin typeface="Times New Roman" pitchFamily="18" charset="0"/>
                <a:cs typeface="Times New Roman" pitchFamily="18" charset="0"/>
              </a:rPr>
              <a:t>Andrew </a:t>
            </a:r>
            <a:r>
              <a:rPr lang="en-US" sz="2800" i="1" dirty="0" err="1" smtClean="0">
                <a:latin typeface="Times New Roman" pitchFamily="18" charset="0"/>
                <a:cs typeface="Times New Roman" pitchFamily="18" charset="0"/>
              </a:rPr>
              <a:t>Coppens</a:t>
            </a:r>
            <a:r>
              <a:rPr lang="en-US" sz="4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University of  New Hampshire</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3785652"/>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Other Examples:  Amish and Mennonite </a:t>
            </a:r>
          </a:p>
          <a:p>
            <a:pPr marL="742950" indent="-742950"/>
            <a:r>
              <a:rPr lang="en-US" sz="4000" dirty="0" smtClean="0">
                <a:latin typeface="Times New Roman" pitchFamily="18" charset="0"/>
                <a:cs typeface="Times New Roman" pitchFamily="18" charset="0"/>
              </a:rPr>
              <a:t>Communities.</a:t>
            </a:r>
          </a:p>
          <a:p>
            <a:pPr marL="742950" indent="-742950"/>
            <a:endParaRPr lang="en-US" sz="4000" dirty="0" smtClean="0">
              <a:latin typeface="Times New Roman" pitchFamily="18" charset="0"/>
              <a:cs typeface="Times New Roman" pitchFamily="18" charset="0"/>
            </a:endParaRPr>
          </a:p>
          <a:p>
            <a:pPr marL="742950" indent="-742950"/>
            <a:r>
              <a:rPr lang="en-US" sz="4000" dirty="0" smtClean="0">
                <a:latin typeface="Times New Roman" pitchFamily="18" charset="0"/>
                <a:cs typeface="Times New Roman" pitchFamily="18" charset="0"/>
              </a:rPr>
              <a:t>Families living in agricultural communities.</a:t>
            </a:r>
          </a:p>
          <a:p>
            <a:pPr marL="742950" indent="-742950"/>
            <a:endParaRPr lang="en-US" sz="4000" dirty="0" smtClean="0">
              <a:latin typeface="Times New Roman" pitchFamily="18" charset="0"/>
              <a:cs typeface="Times New Roman" pitchFamily="18" charset="0"/>
            </a:endParaRPr>
          </a:p>
          <a:p>
            <a:pPr marL="742950" indent="-742950"/>
            <a:r>
              <a:rPr lang="en-US" sz="4000" dirty="0" smtClean="0">
                <a:latin typeface="Times New Roman" pitchFamily="18" charset="0"/>
                <a:cs typeface="Times New Roman" pitchFamily="18" charset="0"/>
              </a:rPr>
              <a:t>“Hunter the 4</a:t>
            </a:r>
            <a:r>
              <a:rPr lang="en-US" sz="4000" baseline="30000" dirty="0" smtClean="0">
                <a:latin typeface="Times New Roman" pitchFamily="18" charset="0"/>
                <a:cs typeface="Times New Roman" pitchFamily="18" charset="0"/>
              </a:rPr>
              <a:t>th</a:t>
            </a:r>
            <a:r>
              <a:rPr lang="en-US" sz="4000" dirty="0" smtClean="0">
                <a:latin typeface="Times New Roman" pitchFamily="18" charset="0"/>
                <a:cs typeface="Times New Roman" pitchFamily="18" charset="0"/>
              </a:rPr>
              <a:t> grader” example.</a:t>
            </a:r>
            <a:endParaRPr lang="en-US" sz="2000"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pic>
        <p:nvPicPr>
          <p:cNvPr id="6" name="Picture 5" descr="HG.jpg"/>
          <p:cNvPicPr>
            <a:picLocks noChangeAspect="1"/>
          </p:cNvPicPr>
          <p:nvPr/>
        </p:nvPicPr>
        <p:blipFill>
          <a:blip r:embed="rId4"/>
          <a:stretch>
            <a:fillRect/>
          </a:stretch>
        </p:blipFill>
        <p:spPr>
          <a:xfrm>
            <a:off x="3062287" y="1152525"/>
            <a:ext cx="6067425" cy="4552950"/>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42690" y="2861068"/>
            <a:ext cx="10747513" cy="707886"/>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Great, so how do we go about doing this?</a:t>
            </a:r>
            <a:endParaRPr lang="en-US" sz="2000"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pic>
        <p:nvPicPr>
          <p:cNvPr id="16" name="Picture 15" descr="Team.JPG"/>
          <p:cNvPicPr>
            <a:picLocks noChangeAspect="1"/>
          </p:cNvPicPr>
          <p:nvPr/>
        </p:nvPicPr>
        <p:blipFill>
          <a:blip r:embed="rId3" cstate="print"/>
          <a:stretch>
            <a:fillRect/>
          </a:stretch>
        </p:blipFill>
        <p:spPr>
          <a:xfrm>
            <a:off x="3331029" y="792542"/>
            <a:ext cx="5591624" cy="3910085"/>
          </a:xfrm>
          <a:prstGeom prst="rect">
            <a:avLst/>
          </a:prstGeom>
        </p:spPr>
      </p:pic>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4272006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462760"/>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1.  Expose kids to chores as much as possible.</a:t>
            </a:r>
          </a:p>
          <a:p>
            <a:pPr marL="742950" indent="-742950">
              <a:buAutoNum type="arabicPeriod"/>
            </a:pPr>
            <a:endParaRPr lang="en-US" sz="2800" dirty="0" smtClean="0">
              <a:latin typeface="Times New Roman" pitchFamily="18" charset="0"/>
              <a:cs typeface="Times New Roman" pitchFamily="18" charset="0"/>
            </a:endParaRPr>
          </a:p>
          <a:p>
            <a:pPr marL="742950" indent="-742950"/>
            <a:r>
              <a:rPr lang="en-US" sz="3600" dirty="0" smtClean="0">
                <a:latin typeface="Times New Roman" pitchFamily="18" charset="0"/>
                <a:cs typeface="Times New Roman" pitchFamily="18" charset="0"/>
              </a:rPr>
              <a:t>“Especially during the early years, give children the </a:t>
            </a:r>
          </a:p>
          <a:p>
            <a:pPr marL="742950" indent="-742950"/>
            <a:r>
              <a:rPr lang="en-US" sz="3600" dirty="0" smtClean="0">
                <a:latin typeface="Times New Roman" pitchFamily="18" charset="0"/>
                <a:cs typeface="Times New Roman" pitchFamily="18" charset="0"/>
              </a:rPr>
              <a:t>opportunity to wander over and watch what is </a:t>
            </a:r>
          </a:p>
          <a:p>
            <a:pPr marL="742950" indent="-742950"/>
            <a:r>
              <a:rPr lang="en-US" sz="3600" dirty="0" smtClean="0">
                <a:latin typeface="Times New Roman" pitchFamily="18" charset="0"/>
                <a:cs typeface="Times New Roman" pitchFamily="18" charset="0"/>
              </a:rPr>
              <a:t>happening with adults.  You’ll be surprised how </a:t>
            </a:r>
          </a:p>
          <a:p>
            <a:pPr marL="742950" indent="-742950"/>
            <a:r>
              <a:rPr lang="en-US" sz="3600" dirty="0" smtClean="0">
                <a:latin typeface="Times New Roman" pitchFamily="18" charset="0"/>
                <a:cs typeface="Times New Roman" pitchFamily="18" charset="0"/>
              </a:rPr>
              <a:t>much toddlers can learn by simply observing what </a:t>
            </a:r>
          </a:p>
          <a:p>
            <a:pPr marL="742950" indent="-742950"/>
            <a:r>
              <a:rPr lang="en-US" sz="3600" dirty="0" smtClean="0">
                <a:latin typeface="Times New Roman" pitchFamily="18" charset="0"/>
                <a:cs typeface="Times New Roman" pitchFamily="18" charset="0"/>
              </a:rPr>
              <a:t>you do – no lecturing or explaining necessary.”</a:t>
            </a:r>
          </a:p>
          <a:p>
            <a:pPr marL="742950" indent="-742950"/>
            <a:r>
              <a:rPr lang="en-US" sz="2800" i="1" dirty="0" smtClean="0">
                <a:latin typeface="Times New Roman" pitchFamily="18" charset="0"/>
                <a:cs typeface="Times New Roman" pitchFamily="18" charset="0"/>
              </a:rPr>
              <a:t>Andrew </a:t>
            </a:r>
            <a:r>
              <a:rPr lang="en-US" sz="2800" i="1" dirty="0" err="1" smtClean="0">
                <a:latin typeface="Times New Roman" pitchFamily="18" charset="0"/>
                <a:cs typeface="Times New Roman" pitchFamily="18" charset="0"/>
              </a:rPr>
              <a:t>Coppens</a:t>
            </a:r>
            <a:r>
              <a:rPr lang="en-US" sz="3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University of New Hampshire</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462760"/>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2.  Think small tasks, big contributions.</a:t>
            </a:r>
          </a:p>
          <a:p>
            <a:pPr marL="742950" indent="-742950">
              <a:buAutoNum type="arabicPeriod"/>
            </a:pPr>
            <a:endParaRPr lang="en-US" sz="2800" dirty="0" smtClean="0">
              <a:latin typeface="Times New Roman" pitchFamily="18" charset="0"/>
              <a:cs typeface="Times New Roman" pitchFamily="18" charset="0"/>
            </a:endParaRPr>
          </a:p>
          <a:p>
            <a:pPr marL="742950" indent="-742950"/>
            <a:r>
              <a:rPr lang="en-US" sz="3600" dirty="0" smtClean="0">
                <a:latin typeface="Times New Roman" pitchFamily="18" charset="0"/>
                <a:cs typeface="Times New Roman" pitchFamily="18" charset="0"/>
              </a:rPr>
              <a:t>Offer opportunities for the child to help with the chore </a:t>
            </a:r>
          </a:p>
          <a:p>
            <a:pPr marL="742950" indent="-742950"/>
            <a:r>
              <a:rPr lang="en-US" sz="3600" dirty="0" smtClean="0">
                <a:latin typeface="Times New Roman" pitchFamily="18" charset="0"/>
                <a:cs typeface="Times New Roman" pitchFamily="18" charset="0"/>
              </a:rPr>
              <a:t>you’re doing.  Give them a task that is appropriate for </a:t>
            </a:r>
          </a:p>
          <a:p>
            <a:pPr marL="742950" indent="-742950"/>
            <a:r>
              <a:rPr lang="en-US" sz="3600" dirty="0" smtClean="0">
                <a:latin typeface="Times New Roman" pitchFamily="18" charset="0"/>
                <a:cs typeface="Times New Roman" pitchFamily="18" charset="0"/>
              </a:rPr>
              <a:t>their skill level.  Maybe it’s holding a measuring cup </a:t>
            </a:r>
          </a:p>
          <a:p>
            <a:pPr marL="742950" indent="-742950"/>
            <a:r>
              <a:rPr lang="en-US" sz="3600" dirty="0" smtClean="0">
                <a:latin typeface="Times New Roman" pitchFamily="18" charset="0"/>
                <a:cs typeface="Times New Roman" pitchFamily="18" charset="0"/>
              </a:rPr>
              <a:t>while baking, moving a chair while sweeping, or drying a </a:t>
            </a:r>
          </a:p>
          <a:p>
            <a:pPr marL="742950" indent="-742950"/>
            <a:r>
              <a:rPr lang="en-US" sz="3600" dirty="0" smtClean="0">
                <a:latin typeface="Times New Roman" pitchFamily="18" charset="0"/>
                <a:cs typeface="Times New Roman" pitchFamily="18" charset="0"/>
              </a:rPr>
              <a:t>dish or two.</a:t>
            </a:r>
          </a:p>
          <a:p>
            <a:pPr marL="742950" indent="-742950"/>
            <a:r>
              <a:rPr lang="en-US" sz="3600" dirty="0" smtClean="0">
                <a:latin typeface="Times New Roman" pitchFamily="18" charset="0"/>
                <a:cs typeface="Times New Roman" pitchFamily="18" charset="0"/>
              </a:rPr>
              <a:t>Avoid having them do “mock work”.  </a:t>
            </a:r>
            <a:endParaRPr lang="en-US" sz="2000"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462760"/>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3.  Always aim to work together.</a:t>
            </a:r>
          </a:p>
          <a:p>
            <a:pPr marL="742950" indent="-742950">
              <a:buAutoNum type="arabicPeriod"/>
            </a:pPr>
            <a:endParaRPr lang="en-US" sz="2800" dirty="0" smtClean="0">
              <a:latin typeface="Times New Roman" pitchFamily="18" charset="0"/>
              <a:cs typeface="Times New Roman" pitchFamily="18" charset="0"/>
            </a:endParaRPr>
          </a:p>
          <a:p>
            <a:pPr marL="742950" indent="-742950"/>
            <a:r>
              <a:rPr lang="en-US" sz="3600" dirty="0" smtClean="0">
                <a:latin typeface="Times New Roman" pitchFamily="18" charset="0"/>
                <a:cs typeface="Times New Roman" pitchFamily="18" charset="0"/>
              </a:rPr>
              <a:t>A big motivating factor for children is being around the </a:t>
            </a:r>
          </a:p>
          <a:p>
            <a:pPr marL="742950" indent="-742950"/>
            <a:r>
              <a:rPr lang="en-US" sz="3600" dirty="0" smtClean="0">
                <a:latin typeface="Times New Roman" pitchFamily="18" charset="0"/>
                <a:cs typeface="Times New Roman" pitchFamily="18" charset="0"/>
              </a:rPr>
              <a:t>family, working on a common goal.  This motivation is </a:t>
            </a:r>
          </a:p>
          <a:p>
            <a:pPr marL="742950" indent="-742950"/>
            <a:r>
              <a:rPr lang="en-US" sz="3600" dirty="0" smtClean="0">
                <a:latin typeface="Times New Roman" pitchFamily="18" charset="0"/>
                <a:cs typeface="Times New Roman" pitchFamily="18" charset="0"/>
              </a:rPr>
              <a:t>lost if we divide up chores so everyone is working solo.</a:t>
            </a:r>
          </a:p>
          <a:p>
            <a:pPr marL="742950" indent="-742950"/>
            <a:endParaRPr lang="en-US" sz="3600" dirty="0" smtClean="0">
              <a:latin typeface="Times New Roman" pitchFamily="18" charset="0"/>
              <a:cs typeface="Times New Roman" pitchFamily="18" charset="0"/>
            </a:endParaRPr>
          </a:p>
          <a:p>
            <a:pPr marL="742950" indent="-742950"/>
            <a:r>
              <a:rPr lang="en-US" sz="3600" dirty="0" smtClean="0">
                <a:latin typeface="Times New Roman" pitchFamily="18" charset="0"/>
                <a:cs typeface="Times New Roman" pitchFamily="18" charset="0"/>
              </a:rPr>
              <a:t>Example:  If you’re folding laundry, make sure that </a:t>
            </a:r>
          </a:p>
          <a:p>
            <a:pPr marL="742950" indent="-742950"/>
            <a:r>
              <a:rPr lang="en-US" sz="3600" dirty="0" smtClean="0">
                <a:latin typeface="Times New Roman" pitchFamily="18" charset="0"/>
                <a:cs typeface="Times New Roman" pitchFamily="18" charset="0"/>
              </a:rPr>
              <a:t>everyone is folding everyone’s laundry.</a:t>
            </a:r>
            <a:endParaRPr lang="en-US" sz="2000" dirty="0" smtClean="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3908762"/>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4.  Don’t force it.</a:t>
            </a:r>
          </a:p>
          <a:p>
            <a:pPr marL="742950" indent="-742950">
              <a:buAutoNum type="arabicPeriod"/>
            </a:pPr>
            <a:endParaRPr lang="en-US" sz="2800" dirty="0" smtClean="0">
              <a:latin typeface="Times New Roman" pitchFamily="18" charset="0"/>
              <a:cs typeface="Times New Roman" pitchFamily="18" charset="0"/>
            </a:endParaRPr>
          </a:p>
          <a:p>
            <a:pPr marL="742950" indent="-742950"/>
            <a:r>
              <a:rPr lang="en-US" sz="3600" dirty="0" smtClean="0">
                <a:latin typeface="Times New Roman" pitchFamily="18" charset="0"/>
                <a:cs typeface="Times New Roman" pitchFamily="18" charset="0"/>
              </a:rPr>
              <a:t>“Just like adults, kids don’t like being bossed around.  </a:t>
            </a:r>
          </a:p>
          <a:p>
            <a:pPr marL="742950" indent="-742950"/>
            <a:r>
              <a:rPr lang="en-US" sz="3600" dirty="0" smtClean="0">
                <a:latin typeface="Times New Roman" pitchFamily="18" charset="0"/>
                <a:cs typeface="Times New Roman" pitchFamily="18" charset="0"/>
              </a:rPr>
              <a:t>Asking a little kid, ‘Could you help me with this?’ often </a:t>
            </a:r>
          </a:p>
          <a:p>
            <a:pPr marL="742950" indent="-742950"/>
            <a:r>
              <a:rPr lang="en-US" sz="3600" dirty="0" smtClean="0">
                <a:latin typeface="Times New Roman" pitchFamily="18" charset="0"/>
                <a:cs typeface="Times New Roman" pitchFamily="18" charset="0"/>
              </a:rPr>
              <a:t>gets them on board more than simply saying, ‘You must </a:t>
            </a:r>
          </a:p>
          <a:p>
            <a:pPr marL="742950" indent="-742950"/>
            <a:r>
              <a:rPr lang="en-US" sz="3600" dirty="0" smtClean="0">
                <a:latin typeface="Times New Roman" pitchFamily="18" charset="0"/>
                <a:cs typeface="Times New Roman" pitchFamily="18" charset="0"/>
              </a:rPr>
              <a:t>do this’.”</a:t>
            </a:r>
          </a:p>
          <a:p>
            <a:pPr marL="742950" indent="-742950"/>
            <a:r>
              <a:rPr lang="en-US" sz="2800" i="1" dirty="0" smtClean="0">
                <a:latin typeface="Times New Roman" pitchFamily="18" charset="0"/>
                <a:cs typeface="Times New Roman" pitchFamily="18" charset="0"/>
              </a:rPr>
              <a:t>Barbara </a:t>
            </a:r>
            <a:r>
              <a:rPr lang="en-US" sz="2800" i="1" dirty="0" err="1" smtClean="0">
                <a:latin typeface="Times New Roman" pitchFamily="18" charset="0"/>
                <a:cs typeface="Times New Roman" pitchFamily="18" charset="0"/>
              </a:rPr>
              <a:t>Rogoff</a:t>
            </a:r>
            <a:r>
              <a:rPr lang="en-US" sz="28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Cal State</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“How to get your kids to do chores without resenting it.”</a:t>
            </a:r>
            <a:endParaRPr lang="en-US" sz="36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336F727-E294-46B1-8379-88F4EF91E5EE}"/>
              </a:ext>
            </a:extLst>
          </p:cNvPr>
          <p:cNvSpPr txBox="1"/>
          <p:nvPr/>
        </p:nvSpPr>
        <p:spPr>
          <a:xfrm>
            <a:off x="755752" y="927766"/>
            <a:ext cx="10747513" cy="4339650"/>
          </a:xfrm>
          <a:prstGeom prst="rect">
            <a:avLst/>
          </a:prstGeom>
          <a:noFill/>
        </p:spPr>
        <p:txBody>
          <a:bodyPr wrap="square" rtlCol="0">
            <a:spAutoFit/>
          </a:bodyPr>
          <a:lstStyle/>
          <a:p>
            <a:pPr marL="742950" indent="-742950"/>
            <a:r>
              <a:rPr lang="en-US" sz="4000" dirty="0" smtClean="0">
                <a:latin typeface="Times New Roman" pitchFamily="18" charset="0"/>
                <a:cs typeface="Times New Roman" pitchFamily="18" charset="0"/>
              </a:rPr>
              <a:t>5.  Change your mindset about young children.</a:t>
            </a:r>
          </a:p>
          <a:p>
            <a:pPr marL="742950" indent="-742950">
              <a:buAutoNum type="arabicPeriod"/>
            </a:pPr>
            <a:endParaRPr lang="en-US" sz="2800" dirty="0" smtClean="0">
              <a:latin typeface="Times New Roman" pitchFamily="18" charset="0"/>
              <a:cs typeface="Times New Roman" pitchFamily="18" charset="0"/>
            </a:endParaRPr>
          </a:p>
          <a:p>
            <a:pPr marL="742950" indent="-742950"/>
            <a:r>
              <a:rPr lang="en-US" sz="3600" dirty="0" smtClean="0">
                <a:latin typeface="Times New Roman" pitchFamily="18" charset="0"/>
                <a:cs typeface="Times New Roman" pitchFamily="18" charset="0"/>
              </a:rPr>
              <a:t>“All parents are interested in supporting their kids… if </a:t>
            </a:r>
          </a:p>
          <a:p>
            <a:pPr marL="742950" indent="-742950"/>
            <a:r>
              <a:rPr lang="en-US" sz="3600" dirty="0" smtClean="0">
                <a:latin typeface="Times New Roman" pitchFamily="18" charset="0"/>
                <a:cs typeface="Times New Roman" pitchFamily="18" charset="0"/>
              </a:rPr>
              <a:t>you make the assumption the toddler wants to help you, </a:t>
            </a:r>
          </a:p>
          <a:p>
            <a:pPr marL="742950" indent="-742950"/>
            <a:r>
              <a:rPr lang="en-US" sz="3600" dirty="0" smtClean="0">
                <a:latin typeface="Times New Roman" pitchFamily="18" charset="0"/>
                <a:cs typeface="Times New Roman" pitchFamily="18" charset="0"/>
              </a:rPr>
              <a:t>but he just doesn’t have a good understanding of how to </a:t>
            </a:r>
          </a:p>
          <a:p>
            <a:pPr marL="742950" indent="-742950"/>
            <a:r>
              <a:rPr lang="en-US" sz="3600" dirty="0" smtClean="0">
                <a:latin typeface="Times New Roman" pitchFamily="18" charset="0"/>
                <a:cs typeface="Times New Roman" pitchFamily="18" charset="0"/>
              </a:rPr>
              <a:t>do that – then you’ll try to find a way for him to help.  </a:t>
            </a:r>
          </a:p>
          <a:p>
            <a:pPr marL="742950" indent="-742950"/>
            <a:r>
              <a:rPr lang="en-US" sz="3600" dirty="0" smtClean="0">
                <a:latin typeface="Times New Roman" pitchFamily="18" charset="0"/>
                <a:cs typeface="Times New Roman" pitchFamily="18" charset="0"/>
              </a:rPr>
              <a:t>You’ll help him help.”</a:t>
            </a:r>
          </a:p>
          <a:p>
            <a:pPr marL="742950" indent="-742950"/>
            <a:r>
              <a:rPr lang="en-US" sz="2800" i="1" dirty="0" smtClean="0">
                <a:latin typeface="Times New Roman" pitchFamily="18" charset="0"/>
                <a:cs typeface="Times New Roman" pitchFamily="18" charset="0"/>
              </a:rPr>
              <a:t>Andrew </a:t>
            </a:r>
            <a:r>
              <a:rPr lang="en-US" sz="2800" i="1" dirty="0" err="1" smtClean="0">
                <a:latin typeface="Times New Roman" pitchFamily="18" charset="0"/>
                <a:cs typeface="Times New Roman" pitchFamily="18" charset="0"/>
              </a:rPr>
              <a:t>Coppens</a:t>
            </a:r>
            <a:r>
              <a:rPr lang="en-US" sz="2000" dirty="0" smtClean="0">
                <a:latin typeface="Times New Roman" pitchFamily="18" charset="0"/>
                <a:cs typeface="Times New Roman" pitchFamily="18" charset="0"/>
              </a:rPr>
              <a:t>, University of New Hampshire</a:t>
            </a: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301046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“ASHA LEADER”</a:t>
            </a:r>
            <a:endParaRPr lang="en-US" sz="3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
        <p:nvSpPr>
          <p:cNvPr id="6" name="TextBox 5"/>
          <p:cNvSpPr txBox="1"/>
          <p:nvPr/>
        </p:nvSpPr>
        <p:spPr>
          <a:xfrm>
            <a:off x="415637" y="928255"/>
            <a:ext cx="11194472" cy="4524315"/>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Becca</a:t>
            </a:r>
            <a:r>
              <a:rPr lang="en-US" sz="3600" dirty="0" smtClean="0">
                <a:latin typeface="Times New Roman" pitchFamily="18" charset="0"/>
                <a:cs typeface="Times New Roman" pitchFamily="18" charset="0"/>
              </a:rPr>
              <a:t> Eisenberg, is an author that writes an article called ASHA Leader.  In this article she states, “</a:t>
            </a:r>
            <a:r>
              <a:rPr lang="en-US" sz="3600" b="1" i="1" dirty="0" smtClean="0">
                <a:latin typeface="Times New Roman" pitchFamily="18" charset="0"/>
                <a:cs typeface="Times New Roman" pitchFamily="18" charset="0"/>
              </a:rPr>
              <a:t>that she has worked with several older children and adults with development disabilities without any experience in vocational skills</a:t>
            </a:r>
            <a:r>
              <a:rPr lang="en-US" sz="3600" dirty="0" smtClean="0">
                <a:latin typeface="Times New Roman" pitchFamily="18" charset="0"/>
                <a:cs typeface="Times New Roman" pitchFamily="18" charset="0"/>
              </a:rPr>
              <a:t>. She goes on to say that </a:t>
            </a:r>
            <a:r>
              <a:rPr lang="en-US" sz="3600" b="1" i="1" dirty="0" smtClean="0">
                <a:latin typeface="Times New Roman" pitchFamily="18" charset="0"/>
                <a:cs typeface="Times New Roman" pitchFamily="18" charset="0"/>
              </a:rPr>
              <a:t>individuals can complete these tasks, but lack the experience to</a:t>
            </a:r>
            <a:r>
              <a:rPr lang="en-US" sz="3600" dirty="0" smtClean="0">
                <a:latin typeface="Times New Roman" pitchFamily="18" charset="0"/>
                <a:cs typeface="Times New Roman" pitchFamily="18" charset="0"/>
              </a:rPr>
              <a:t>.”   She expresses that many individuals have not had the “</a:t>
            </a:r>
            <a:r>
              <a:rPr lang="en-US" sz="3600" b="1" i="1" dirty="0" smtClean="0">
                <a:latin typeface="Times New Roman" pitchFamily="18" charset="0"/>
                <a:cs typeface="Times New Roman" pitchFamily="18" charset="0"/>
              </a:rPr>
              <a:t>encouragement at home to learn basic chores</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301046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“ASHA LEADER”</a:t>
            </a:r>
            <a:endParaRPr lang="en-US" sz="3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
        <p:nvSpPr>
          <p:cNvPr id="6" name="TextBox 5"/>
          <p:cNvSpPr txBox="1"/>
          <p:nvPr/>
        </p:nvSpPr>
        <p:spPr>
          <a:xfrm>
            <a:off x="415637" y="928255"/>
            <a:ext cx="11194472" cy="5632311"/>
          </a:xfrm>
          <a:prstGeom prst="rect">
            <a:avLst/>
          </a:prstGeom>
          <a:noFill/>
        </p:spPr>
        <p:txBody>
          <a:bodyPr wrap="square" rtlCol="0">
            <a:spAutoFit/>
          </a:bodyPr>
          <a:lstStyle/>
          <a:p>
            <a:r>
              <a:rPr lang="en-US" sz="3600" dirty="0" smtClean="0">
                <a:latin typeface="Times New Roman" pitchFamily="18" charset="0"/>
                <a:cs typeface="Times New Roman" pitchFamily="18" charset="0"/>
              </a:rPr>
              <a:t>Eisenberg gives a list of five chores to try at home with your children…</a:t>
            </a:r>
          </a:p>
          <a:p>
            <a:pPr marL="742950" indent="-742950">
              <a:buAutoNum type="arabicParenR"/>
            </a:pPr>
            <a:r>
              <a:rPr lang="en-US" sz="3600" dirty="0" smtClean="0">
                <a:latin typeface="Times New Roman" pitchFamily="18" charset="0"/>
                <a:cs typeface="Times New Roman" pitchFamily="18" charset="0"/>
              </a:rPr>
              <a:t>Laundry- categorization, following directions, literacy(reading words in the care tags), math skills (detergent amounts), problem solving, and sequencing.  </a:t>
            </a:r>
          </a:p>
          <a:p>
            <a:pPr marL="742950" indent="-742950">
              <a:buAutoNum type="arabicParenR"/>
            </a:pPr>
            <a:r>
              <a:rPr lang="en-US" sz="3600" dirty="0" smtClean="0">
                <a:latin typeface="Times New Roman" pitchFamily="18" charset="0"/>
                <a:cs typeface="Times New Roman" pitchFamily="18" charset="0"/>
              </a:rPr>
              <a:t>Filing – examples include… taxes, instruction manuals, photos, warranties, and receipts.  Using the following methods… categorization, literacy, following directions, expanding vocabulary, sequencing.</a:t>
            </a:r>
          </a:p>
          <a:p>
            <a:pPr marL="742950" indent="-742950"/>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301046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“ASHA LEADER”</a:t>
            </a:r>
            <a:endParaRPr lang="en-US" sz="3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
        <p:nvSpPr>
          <p:cNvPr id="6" name="TextBox 5"/>
          <p:cNvSpPr txBox="1"/>
          <p:nvPr/>
        </p:nvSpPr>
        <p:spPr>
          <a:xfrm>
            <a:off x="415637" y="928255"/>
            <a:ext cx="11194472" cy="5632311"/>
          </a:xfrm>
          <a:prstGeom prst="rect">
            <a:avLst/>
          </a:prstGeom>
          <a:noFill/>
        </p:spPr>
        <p:txBody>
          <a:bodyPr wrap="square" rtlCol="0">
            <a:spAutoFit/>
          </a:bodyPr>
          <a:lstStyle/>
          <a:p>
            <a:endParaRPr lang="en-US" sz="3600" dirty="0" smtClean="0">
              <a:latin typeface="Times New Roman" pitchFamily="18" charset="0"/>
              <a:cs typeface="Times New Roman" pitchFamily="18" charset="0"/>
            </a:endParaRPr>
          </a:p>
          <a:p>
            <a:pPr marL="742950" indent="-742950">
              <a:buAutoNum type="arabicParenR" startAt="3"/>
            </a:pPr>
            <a:r>
              <a:rPr lang="en-US" sz="3600" dirty="0" smtClean="0">
                <a:latin typeface="Times New Roman" pitchFamily="18" charset="0"/>
                <a:cs typeface="Times New Roman" pitchFamily="18" charset="0"/>
              </a:rPr>
              <a:t>Preparing Food – Sequencing, literacy, expanding vocabulary, articulation, math skills, describing and commenting, actions, answering “</a:t>
            </a:r>
            <a:r>
              <a:rPr lang="en-US" sz="3600" dirty="0" err="1" smtClean="0">
                <a:latin typeface="Times New Roman" pitchFamily="18" charset="0"/>
                <a:cs typeface="Times New Roman" pitchFamily="18" charset="0"/>
              </a:rPr>
              <a:t>wh</a:t>
            </a:r>
            <a:r>
              <a:rPr lang="en-US" sz="3600" dirty="0" smtClean="0">
                <a:latin typeface="Times New Roman" pitchFamily="18" charset="0"/>
                <a:cs typeface="Times New Roman" pitchFamily="18" charset="0"/>
              </a:rPr>
              <a:t>” questions, problem solving, turn taking, and recalling information.</a:t>
            </a:r>
          </a:p>
          <a:p>
            <a:pPr marL="742950" indent="-742950">
              <a:buAutoNum type="arabicParenR" startAt="3"/>
            </a:pPr>
            <a:r>
              <a:rPr lang="en-US" sz="3600" dirty="0" smtClean="0">
                <a:latin typeface="Times New Roman" pitchFamily="18" charset="0"/>
                <a:cs typeface="Times New Roman" pitchFamily="18" charset="0"/>
              </a:rPr>
              <a:t>Recycling – categorize, future jobs.</a:t>
            </a:r>
          </a:p>
          <a:p>
            <a:pPr marL="742950" indent="-742950">
              <a:buAutoNum type="arabicParenR" startAt="3"/>
            </a:pPr>
            <a:r>
              <a:rPr lang="en-US" sz="3600" dirty="0" smtClean="0">
                <a:latin typeface="Times New Roman" pitchFamily="18" charset="0"/>
                <a:cs typeface="Times New Roman" pitchFamily="18" charset="0"/>
              </a:rPr>
              <a:t>Setting the table – following directions, problem solving (will you need spoons with dinner), and sequencing (do plates go first, then next goes…).  </a:t>
            </a:r>
          </a:p>
          <a:p>
            <a:pPr marL="742950" indent="-742950"/>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301046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“ASHA LEADER”</a:t>
            </a:r>
            <a:endParaRPr lang="en-US" sz="3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
        <p:nvSpPr>
          <p:cNvPr id="6" name="TextBox 5"/>
          <p:cNvSpPr txBox="1"/>
          <p:nvPr/>
        </p:nvSpPr>
        <p:spPr>
          <a:xfrm>
            <a:off x="443346" y="2493819"/>
            <a:ext cx="11194472"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Why are these chores important?</a:t>
            </a:r>
          </a:p>
        </p:txBody>
      </p:sp>
    </p:spTree>
    <p:extLst>
      <p:ext uri="{BB962C8B-B14F-4D97-AF65-F5344CB8AC3E}">
        <p14:creationId xmlns="" xmlns:p14="http://schemas.microsoft.com/office/powerpoint/2010/main" val="2301046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646331"/>
          </a:xfrm>
          <a:prstGeom prst="rect">
            <a:avLst/>
          </a:prstGeom>
          <a:noFill/>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“ASHA LEADER”</a:t>
            </a:r>
            <a:endParaRPr lang="en-US" sz="36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
        <p:nvSpPr>
          <p:cNvPr id="6" name="TextBox 5"/>
          <p:cNvSpPr txBox="1"/>
          <p:nvPr/>
        </p:nvSpPr>
        <p:spPr>
          <a:xfrm>
            <a:off x="415637" y="928255"/>
            <a:ext cx="11194472" cy="3416320"/>
          </a:xfrm>
          <a:prstGeom prst="rect">
            <a:avLst/>
          </a:prstGeom>
          <a:noFill/>
        </p:spPr>
        <p:txBody>
          <a:bodyPr wrap="square" rtlCol="0">
            <a:spAutoFit/>
          </a:bodyPr>
          <a:lstStyle/>
          <a:p>
            <a:r>
              <a:rPr lang="en-US" sz="3600" dirty="0" smtClean="0">
                <a:latin typeface="Times New Roman" pitchFamily="18" charset="0"/>
                <a:cs typeface="Times New Roman" pitchFamily="18" charset="0"/>
              </a:rPr>
              <a:t>These are fine examples of just small ways that you can begin helping your children at home learn skills to do chores, but often not just skills for chores.  As you can see chores lead to other skills such as problem solving, sequencing, and categorizing.  All of which help build other skills later in life.  </a:t>
            </a:r>
          </a:p>
        </p:txBody>
      </p:sp>
    </p:spTree>
    <p:extLst>
      <p:ext uri="{BB962C8B-B14F-4D97-AF65-F5344CB8AC3E}">
        <p14:creationId xmlns="" xmlns:p14="http://schemas.microsoft.com/office/powerpoint/2010/main" val="230104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pic>
        <p:nvPicPr>
          <p:cNvPr id="8" name="Picture 7" descr="CD4.JPG"/>
          <p:cNvPicPr>
            <a:picLocks noChangeAspect="1"/>
          </p:cNvPicPr>
          <p:nvPr/>
        </p:nvPicPr>
        <p:blipFill>
          <a:blip r:embed="rId3" cstate="print"/>
          <a:stretch>
            <a:fillRect/>
          </a:stretch>
        </p:blipFill>
        <p:spPr>
          <a:xfrm rot="5400000">
            <a:off x="10084525" y="476792"/>
            <a:ext cx="2151017" cy="1613263"/>
          </a:xfrm>
          <a:prstGeom prst="rect">
            <a:avLst/>
          </a:prstGeom>
        </p:spPr>
      </p:pic>
      <p:pic>
        <p:nvPicPr>
          <p:cNvPr id="10" name="Picture 9" descr="AJ2.JPG"/>
          <p:cNvPicPr>
            <a:picLocks noChangeAspect="1"/>
          </p:cNvPicPr>
          <p:nvPr/>
        </p:nvPicPr>
        <p:blipFill>
          <a:blip r:embed="rId4" cstate="print"/>
          <a:stretch>
            <a:fillRect/>
          </a:stretch>
        </p:blipFill>
        <p:spPr>
          <a:xfrm rot="5400000">
            <a:off x="8075022" y="472444"/>
            <a:ext cx="2177146" cy="1632859"/>
          </a:xfrm>
          <a:prstGeom prst="rect">
            <a:avLst/>
          </a:prstGeom>
        </p:spPr>
      </p:pic>
      <p:pic>
        <p:nvPicPr>
          <p:cNvPr id="12" name="Picture 11" descr="C.Dawson.JPG"/>
          <p:cNvPicPr>
            <a:picLocks noChangeAspect="1"/>
          </p:cNvPicPr>
          <p:nvPr/>
        </p:nvPicPr>
        <p:blipFill>
          <a:blip r:embed="rId5" cstate="print"/>
          <a:stretch>
            <a:fillRect/>
          </a:stretch>
        </p:blipFill>
        <p:spPr>
          <a:xfrm rot="5400000">
            <a:off x="6087292" y="476794"/>
            <a:ext cx="2203268" cy="1652451"/>
          </a:xfrm>
          <a:prstGeom prst="rect">
            <a:avLst/>
          </a:prstGeom>
        </p:spPr>
      </p:pic>
      <p:pic>
        <p:nvPicPr>
          <p:cNvPr id="13" name="Picture 12" descr="J. Boiney.jpg"/>
          <p:cNvPicPr>
            <a:picLocks noChangeAspect="1"/>
          </p:cNvPicPr>
          <p:nvPr/>
        </p:nvPicPr>
        <p:blipFill>
          <a:blip r:embed="rId6" cstate="print"/>
          <a:stretch>
            <a:fillRect/>
          </a:stretch>
        </p:blipFill>
        <p:spPr>
          <a:xfrm rot="5400000">
            <a:off x="4140925" y="486591"/>
            <a:ext cx="2190206" cy="1642655"/>
          </a:xfrm>
          <a:prstGeom prst="rect">
            <a:avLst/>
          </a:prstGeom>
        </p:spPr>
      </p:pic>
      <p:pic>
        <p:nvPicPr>
          <p:cNvPr id="14" name="Picture 13" descr="BG.JPG"/>
          <p:cNvPicPr>
            <a:picLocks noChangeAspect="1"/>
          </p:cNvPicPr>
          <p:nvPr/>
        </p:nvPicPr>
        <p:blipFill>
          <a:blip r:embed="rId7" cstate="print"/>
          <a:stretch>
            <a:fillRect/>
          </a:stretch>
        </p:blipFill>
        <p:spPr>
          <a:xfrm rot="5400000">
            <a:off x="2067127" y="483397"/>
            <a:ext cx="2164623" cy="1623468"/>
          </a:xfrm>
          <a:prstGeom prst="rect">
            <a:avLst/>
          </a:prstGeom>
        </p:spPr>
      </p:pic>
      <p:pic>
        <p:nvPicPr>
          <p:cNvPr id="15" name="Picture 14" descr="M.Knight.JPG"/>
          <p:cNvPicPr>
            <a:picLocks noChangeAspect="1"/>
          </p:cNvPicPr>
          <p:nvPr/>
        </p:nvPicPr>
        <p:blipFill>
          <a:blip r:embed="rId8" cstate="print"/>
          <a:stretch>
            <a:fillRect/>
          </a:stretch>
        </p:blipFill>
        <p:spPr>
          <a:xfrm rot="5400000">
            <a:off x="169818" y="499654"/>
            <a:ext cx="2137954" cy="1603466"/>
          </a:xfrm>
          <a:prstGeom prst="rect">
            <a:avLst/>
          </a:prstGeom>
        </p:spPr>
      </p:pic>
      <p:pic>
        <p:nvPicPr>
          <p:cNvPr id="17" name="Picture 16" descr="SR.JPG"/>
          <p:cNvPicPr>
            <a:picLocks noChangeAspect="1"/>
          </p:cNvPicPr>
          <p:nvPr/>
        </p:nvPicPr>
        <p:blipFill>
          <a:blip r:embed="rId9" cstate="print"/>
          <a:stretch>
            <a:fillRect/>
          </a:stretch>
        </p:blipFill>
        <p:spPr>
          <a:xfrm rot="5400000">
            <a:off x="118837" y="2957470"/>
            <a:ext cx="2193107" cy="1644830"/>
          </a:xfrm>
          <a:prstGeom prst="rect">
            <a:avLst/>
          </a:prstGeom>
        </p:spPr>
      </p:pic>
      <p:pic>
        <p:nvPicPr>
          <p:cNvPr id="18" name="Picture 17" descr="Copy of Copy of KC Mission.jpg"/>
          <p:cNvPicPr>
            <a:picLocks noChangeAspect="1"/>
          </p:cNvPicPr>
          <p:nvPr/>
        </p:nvPicPr>
        <p:blipFill>
          <a:blip r:embed="rId10" cstate="print"/>
          <a:stretch>
            <a:fillRect/>
          </a:stretch>
        </p:blipFill>
        <p:spPr>
          <a:xfrm>
            <a:off x="2364920" y="2704010"/>
            <a:ext cx="1587137" cy="2116183"/>
          </a:xfrm>
          <a:prstGeom prst="rect">
            <a:avLst/>
          </a:prstGeom>
        </p:spPr>
      </p:pic>
      <p:pic>
        <p:nvPicPr>
          <p:cNvPr id="19" name="Picture 18" descr="ML-UPS.jpeg"/>
          <p:cNvPicPr>
            <a:picLocks noChangeAspect="1"/>
          </p:cNvPicPr>
          <p:nvPr/>
        </p:nvPicPr>
        <p:blipFill>
          <a:blip r:embed="rId11" cstate="print"/>
          <a:stretch>
            <a:fillRect/>
          </a:stretch>
        </p:blipFill>
        <p:spPr>
          <a:xfrm>
            <a:off x="4411299" y="2690949"/>
            <a:ext cx="1636804" cy="2909874"/>
          </a:xfrm>
          <a:prstGeom prst="rect">
            <a:avLst/>
          </a:prstGeom>
        </p:spPr>
      </p:pic>
      <p:pic>
        <p:nvPicPr>
          <p:cNvPr id="20" name="Picture 19" descr="JE and Kinderacare.jpg"/>
          <p:cNvPicPr>
            <a:picLocks noChangeAspect="1"/>
          </p:cNvPicPr>
          <p:nvPr/>
        </p:nvPicPr>
        <p:blipFill>
          <a:blip r:embed="rId12" cstate="print"/>
          <a:stretch>
            <a:fillRect/>
          </a:stretch>
        </p:blipFill>
        <p:spPr>
          <a:xfrm>
            <a:off x="6348548" y="2643948"/>
            <a:ext cx="2169722" cy="1692919"/>
          </a:xfrm>
          <a:prstGeom prst="rect">
            <a:avLst/>
          </a:prstGeom>
        </p:spPr>
      </p:pic>
      <p:pic>
        <p:nvPicPr>
          <p:cNvPr id="21" name="Picture 20" descr="EF2.JPG"/>
          <p:cNvPicPr>
            <a:picLocks noChangeAspect="1"/>
          </p:cNvPicPr>
          <p:nvPr/>
        </p:nvPicPr>
        <p:blipFill>
          <a:blip r:embed="rId13" cstate="print"/>
          <a:stretch>
            <a:fillRect/>
          </a:stretch>
        </p:blipFill>
        <p:spPr>
          <a:xfrm>
            <a:off x="8713390" y="2625635"/>
            <a:ext cx="1488999" cy="1894114"/>
          </a:xfrm>
          <a:prstGeom prst="rect">
            <a:avLst/>
          </a:prstGeom>
        </p:spPr>
      </p:pic>
      <p:pic>
        <p:nvPicPr>
          <p:cNvPr id="22" name="Picture 21" descr="LF.jpg"/>
          <p:cNvPicPr>
            <a:picLocks noChangeAspect="1"/>
          </p:cNvPicPr>
          <p:nvPr/>
        </p:nvPicPr>
        <p:blipFill>
          <a:blip r:embed="rId14"/>
          <a:stretch>
            <a:fillRect/>
          </a:stretch>
        </p:blipFill>
        <p:spPr>
          <a:xfrm>
            <a:off x="10437222" y="2612572"/>
            <a:ext cx="1454331" cy="1935222"/>
          </a:xfrm>
          <a:prstGeom prst="rect">
            <a:avLst/>
          </a:prstGeom>
        </p:spPr>
      </p:pic>
      <p:pic>
        <p:nvPicPr>
          <p:cNvPr id="23" name="Picture 22">
            <a:extLst>
              <a:ext uri="{FF2B5EF4-FFF2-40B4-BE49-F238E27FC236}">
                <a16:creationId xmlns="" xmlns:a16="http://schemas.microsoft.com/office/drawing/2014/main" id="{5E5376B9-FC98-43D9-B603-D6E9528DA5C5}"/>
              </a:ext>
            </a:extLst>
          </p:cNvPr>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427200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pic>
        <p:nvPicPr>
          <p:cNvPr id="23" name="Picture 22" descr="C.Hayes.JPG"/>
          <p:cNvPicPr>
            <a:picLocks noChangeAspect="1"/>
          </p:cNvPicPr>
          <p:nvPr/>
        </p:nvPicPr>
        <p:blipFill>
          <a:blip r:embed="rId3" cstate="print"/>
          <a:stretch>
            <a:fillRect/>
          </a:stretch>
        </p:blipFill>
        <p:spPr>
          <a:xfrm rot="5400000">
            <a:off x="9966960" y="473529"/>
            <a:ext cx="2346960" cy="1760220"/>
          </a:xfrm>
          <a:prstGeom prst="rect">
            <a:avLst/>
          </a:prstGeom>
        </p:spPr>
      </p:pic>
      <p:pic>
        <p:nvPicPr>
          <p:cNvPr id="24" name="Picture 23" descr="BJ.JPG"/>
          <p:cNvPicPr>
            <a:picLocks noChangeAspect="1"/>
          </p:cNvPicPr>
          <p:nvPr/>
        </p:nvPicPr>
        <p:blipFill>
          <a:blip r:embed="rId4" cstate="print"/>
          <a:stretch>
            <a:fillRect/>
          </a:stretch>
        </p:blipFill>
        <p:spPr>
          <a:xfrm rot="5400000">
            <a:off x="7907806" y="478911"/>
            <a:ext cx="2365344" cy="1774008"/>
          </a:xfrm>
          <a:prstGeom prst="rect">
            <a:avLst/>
          </a:prstGeom>
        </p:spPr>
      </p:pic>
      <p:pic>
        <p:nvPicPr>
          <p:cNvPr id="25" name="Picture 24" descr="E. Lane.JPG"/>
          <p:cNvPicPr>
            <a:picLocks noChangeAspect="1"/>
          </p:cNvPicPr>
          <p:nvPr/>
        </p:nvPicPr>
        <p:blipFill>
          <a:blip r:embed="rId5" cstate="print"/>
          <a:stretch>
            <a:fillRect/>
          </a:stretch>
        </p:blipFill>
        <p:spPr>
          <a:xfrm>
            <a:off x="6225192" y="182880"/>
            <a:ext cx="1763913" cy="2351314"/>
          </a:xfrm>
          <a:prstGeom prst="rect">
            <a:avLst/>
          </a:prstGeom>
        </p:spPr>
      </p:pic>
      <p:pic>
        <p:nvPicPr>
          <p:cNvPr id="26" name="Picture 25" descr="DA.jpg"/>
          <p:cNvPicPr>
            <a:picLocks noChangeAspect="1"/>
          </p:cNvPicPr>
          <p:nvPr/>
        </p:nvPicPr>
        <p:blipFill>
          <a:blip r:embed="rId6" cstate="print"/>
          <a:stretch>
            <a:fillRect/>
          </a:stretch>
        </p:blipFill>
        <p:spPr>
          <a:xfrm rot="5400000">
            <a:off x="3875224" y="497572"/>
            <a:ext cx="2408645" cy="1806484"/>
          </a:xfrm>
          <a:prstGeom prst="rect">
            <a:avLst/>
          </a:prstGeom>
        </p:spPr>
      </p:pic>
      <p:pic>
        <p:nvPicPr>
          <p:cNvPr id="27" name="Picture 26" descr="JN.JPG"/>
          <p:cNvPicPr>
            <a:picLocks noChangeAspect="1"/>
          </p:cNvPicPr>
          <p:nvPr/>
        </p:nvPicPr>
        <p:blipFill>
          <a:blip r:embed="rId7" cstate="print"/>
          <a:stretch>
            <a:fillRect/>
          </a:stretch>
        </p:blipFill>
        <p:spPr>
          <a:xfrm rot="5400000">
            <a:off x="1881141" y="483779"/>
            <a:ext cx="2402839" cy="1802129"/>
          </a:xfrm>
          <a:prstGeom prst="rect">
            <a:avLst/>
          </a:prstGeom>
        </p:spPr>
      </p:pic>
      <p:pic>
        <p:nvPicPr>
          <p:cNvPr id="28" name="Picture 27" descr="R.Esselman.JPG"/>
          <p:cNvPicPr>
            <a:picLocks noChangeAspect="1"/>
          </p:cNvPicPr>
          <p:nvPr/>
        </p:nvPicPr>
        <p:blipFill>
          <a:blip r:embed="rId8" cstate="print"/>
          <a:stretch>
            <a:fillRect/>
          </a:stretch>
        </p:blipFill>
        <p:spPr>
          <a:xfrm rot="5400000">
            <a:off x="-136619" y="502377"/>
            <a:ext cx="2381797" cy="1786347"/>
          </a:xfrm>
          <a:prstGeom prst="rect">
            <a:avLst/>
          </a:prstGeom>
        </p:spPr>
      </p:pic>
      <p:pic>
        <p:nvPicPr>
          <p:cNvPr id="29" name="Picture 28" descr="IMG_0261.JPG"/>
          <p:cNvPicPr>
            <a:picLocks noChangeAspect="1"/>
          </p:cNvPicPr>
          <p:nvPr/>
        </p:nvPicPr>
        <p:blipFill>
          <a:blip r:embed="rId9" cstate="print"/>
          <a:stretch>
            <a:fillRect/>
          </a:stretch>
        </p:blipFill>
        <p:spPr>
          <a:xfrm>
            <a:off x="182879" y="2818549"/>
            <a:ext cx="3030583" cy="2021375"/>
          </a:xfrm>
          <a:prstGeom prst="rect">
            <a:avLst/>
          </a:prstGeom>
        </p:spPr>
      </p:pic>
      <p:pic>
        <p:nvPicPr>
          <p:cNvPr id="30" name="Picture 29" descr="IMG_0372.JPG"/>
          <p:cNvPicPr>
            <a:picLocks noChangeAspect="1"/>
          </p:cNvPicPr>
          <p:nvPr/>
        </p:nvPicPr>
        <p:blipFill>
          <a:blip r:embed="rId10" cstate="print"/>
          <a:stretch>
            <a:fillRect/>
          </a:stretch>
        </p:blipFill>
        <p:spPr>
          <a:xfrm rot="5400000">
            <a:off x="3161212" y="3105693"/>
            <a:ext cx="2373086" cy="1779815"/>
          </a:xfrm>
          <a:prstGeom prst="rect">
            <a:avLst/>
          </a:prstGeom>
        </p:spPr>
      </p:pic>
      <p:pic>
        <p:nvPicPr>
          <p:cNvPr id="31" name="Picture 30" descr="IMG_0351.JPG"/>
          <p:cNvPicPr>
            <a:picLocks noChangeAspect="1"/>
          </p:cNvPicPr>
          <p:nvPr/>
        </p:nvPicPr>
        <p:blipFill>
          <a:blip r:embed="rId11" cstate="print"/>
          <a:stretch>
            <a:fillRect/>
          </a:stretch>
        </p:blipFill>
        <p:spPr>
          <a:xfrm rot="5400000">
            <a:off x="5201557" y="3089003"/>
            <a:ext cx="2400661" cy="1800496"/>
          </a:xfrm>
          <a:prstGeom prst="rect">
            <a:avLst/>
          </a:prstGeom>
        </p:spPr>
      </p:pic>
      <p:pic>
        <p:nvPicPr>
          <p:cNvPr id="32" name="Picture 31" descr="IMG_0379.JPG"/>
          <p:cNvPicPr>
            <a:picLocks noChangeAspect="1"/>
          </p:cNvPicPr>
          <p:nvPr/>
        </p:nvPicPr>
        <p:blipFill>
          <a:blip r:embed="rId12" cstate="print"/>
          <a:stretch>
            <a:fillRect/>
          </a:stretch>
        </p:blipFill>
        <p:spPr>
          <a:xfrm rot="5400000">
            <a:off x="7249885" y="3073038"/>
            <a:ext cx="2399211" cy="1799408"/>
          </a:xfrm>
          <a:prstGeom prst="rect">
            <a:avLst/>
          </a:prstGeom>
        </p:spPr>
      </p:pic>
      <p:pic>
        <p:nvPicPr>
          <p:cNvPr id="33" name="Picture 32" descr="IMG_0389.JPG"/>
          <p:cNvPicPr>
            <a:picLocks noChangeAspect="1"/>
          </p:cNvPicPr>
          <p:nvPr/>
        </p:nvPicPr>
        <p:blipFill>
          <a:blip r:embed="rId13" cstate="print"/>
          <a:stretch>
            <a:fillRect/>
          </a:stretch>
        </p:blipFill>
        <p:spPr>
          <a:xfrm rot="5400000">
            <a:off x="9320256" y="3047001"/>
            <a:ext cx="2426064" cy="1819548"/>
          </a:xfrm>
          <a:prstGeom prst="rect">
            <a:avLst/>
          </a:prstGeom>
        </p:spPr>
      </p:pic>
      <p:pic>
        <p:nvPicPr>
          <p:cNvPr id="17" name="Picture 16">
            <a:extLst>
              <a:ext uri="{FF2B5EF4-FFF2-40B4-BE49-F238E27FC236}">
                <a16:creationId xmlns="" xmlns:a16="http://schemas.microsoft.com/office/drawing/2014/main" id="{5E5376B9-FC98-43D9-B603-D6E9528DA5C5}"/>
              </a:ext>
            </a:extLst>
          </p:cNvPr>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427200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4924425"/>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Why does employment matter?</a:t>
            </a:r>
          </a:p>
          <a:p>
            <a:pPr algn="ctr"/>
            <a:r>
              <a:rPr lang="en-US" sz="6000" dirty="0">
                <a:latin typeface="Times New Roman" panose="02020603050405020304" pitchFamily="18" charset="0"/>
                <a:cs typeface="Times New Roman" panose="02020603050405020304" pitchFamily="18" charset="0"/>
              </a:rPr>
              <a:t>1.  </a:t>
            </a:r>
            <a:r>
              <a:rPr lang="en-US" sz="6200" dirty="0" smtClean="0">
                <a:latin typeface="Times New Roman" panose="02020603050405020304" pitchFamily="18" charset="0"/>
                <a:cs typeface="Times New Roman" panose="02020603050405020304" pitchFamily="18" charset="0"/>
              </a:rPr>
              <a:t>Independence </a:t>
            </a:r>
            <a:r>
              <a:rPr lang="en-US" sz="6200" dirty="0">
                <a:latin typeface="Times New Roman" panose="02020603050405020304" pitchFamily="18" charset="0"/>
                <a:cs typeface="Times New Roman" panose="02020603050405020304" pitchFamily="18" charset="0"/>
              </a:rPr>
              <a:t>in the community.</a:t>
            </a:r>
          </a:p>
          <a:p>
            <a:pPr marL="1143000" indent="-1143000" algn="ctr">
              <a:buAutoNum type="arabicPeriod" startAt="2"/>
            </a:pPr>
            <a:r>
              <a:rPr lang="en-US" sz="6200" dirty="0">
                <a:latin typeface="Times New Roman" panose="02020603050405020304" pitchFamily="18" charset="0"/>
                <a:cs typeface="Times New Roman" panose="02020603050405020304" pitchFamily="18" charset="0"/>
              </a:rPr>
              <a:t>Making a </a:t>
            </a:r>
            <a:r>
              <a:rPr lang="en-US" sz="6200" dirty="0" smtClean="0">
                <a:latin typeface="Times New Roman" panose="02020603050405020304" pitchFamily="18" charset="0"/>
                <a:cs typeface="Times New Roman" panose="02020603050405020304" pitchFamily="18" charset="0"/>
              </a:rPr>
              <a:t>contribution to society.</a:t>
            </a:r>
            <a:endParaRPr lang="en-US" sz="6200" dirty="0">
              <a:latin typeface="Times New Roman" panose="02020603050405020304" pitchFamily="18" charset="0"/>
              <a:cs typeface="Times New Roman" panose="02020603050405020304" pitchFamily="18" charset="0"/>
            </a:endParaRPr>
          </a:p>
          <a:p>
            <a:pPr marL="1143000" indent="-1143000" algn="ctr">
              <a:buAutoNum type="arabicPeriod" startAt="2"/>
            </a:pPr>
            <a:r>
              <a:rPr lang="en-US" sz="6200" dirty="0">
                <a:latin typeface="Times New Roman" panose="02020603050405020304" pitchFamily="18" charset="0"/>
                <a:cs typeface="Times New Roman" panose="02020603050405020304" pitchFamily="18" charset="0"/>
              </a:rPr>
              <a:t>Advocating for </a:t>
            </a:r>
            <a:r>
              <a:rPr lang="en-US" sz="6200" dirty="0" smtClean="0">
                <a:latin typeface="Times New Roman" panose="02020603050405020304" pitchFamily="18" charset="0"/>
                <a:cs typeface="Times New Roman" panose="02020603050405020304" pitchFamily="18" charset="0"/>
              </a:rPr>
              <a:t>one’s self.</a:t>
            </a:r>
            <a:endParaRPr lang="en-US" sz="6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09706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517064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Why does employment matter?</a:t>
            </a:r>
          </a:p>
          <a:p>
            <a:pPr marL="1143000" indent="-1143000" algn="ctr"/>
            <a:r>
              <a:rPr lang="en-US" sz="6600" dirty="0" smtClean="0">
                <a:latin typeface="Times New Roman" panose="02020603050405020304" pitchFamily="18" charset="0"/>
                <a:cs typeface="Times New Roman" panose="02020603050405020304" pitchFamily="18" charset="0"/>
              </a:rPr>
              <a:t>4. Earn </a:t>
            </a:r>
            <a:r>
              <a:rPr lang="en-US" sz="6600" dirty="0">
                <a:latin typeface="Times New Roman" panose="02020603050405020304" pitchFamily="18" charset="0"/>
                <a:cs typeface="Times New Roman" panose="02020603050405020304" pitchFamily="18" charset="0"/>
              </a:rPr>
              <a:t>your own money.</a:t>
            </a:r>
          </a:p>
          <a:p>
            <a:pPr marL="1143000" indent="-1143000" algn="ctr"/>
            <a:r>
              <a:rPr lang="en-US" sz="6600" dirty="0" smtClean="0">
                <a:latin typeface="Times New Roman" panose="02020603050405020304" pitchFamily="18" charset="0"/>
                <a:cs typeface="Times New Roman" panose="02020603050405020304" pitchFamily="18" charset="0"/>
              </a:rPr>
              <a:t>5.  Make </a:t>
            </a:r>
            <a:r>
              <a:rPr lang="en-US" sz="6600" dirty="0">
                <a:latin typeface="Times New Roman" panose="02020603050405020304" pitchFamily="18" charset="0"/>
                <a:cs typeface="Times New Roman" panose="02020603050405020304" pitchFamily="18" charset="0"/>
              </a:rPr>
              <a:t>new friends.</a:t>
            </a:r>
          </a:p>
          <a:p>
            <a:pPr algn="ctr"/>
            <a:r>
              <a:rPr lang="en-US" sz="6600" dirty="0">
                <a:latin typeface="Times New Roman" panose="02020603050405020304" pitchFamily="18" charset="0"/>
                <a:cs typeface="Times New Roman" panose="02020603050405020304" pitchFamily="18" charset="0"/>
              </a:rPr>
              <a:t>6</a:t>
            </a:r>
            <a:r>
              <a:rPr lang="en-US" sz="6600" dirty="0" smtClean="0">
                <a:latin typeface="Times New Roman" panose="02020603050405020304" pitchFamily="18" charset="0"/>
                <a:cs typeface="Times New Roman" panose="02020603050405020304" pitchFamily="18" charset="0"/>
              </a:rPr>
              <a:t>.  </a:t>
            </a:r>
            <a:r>
              <a:rPr lang="en-US" sz="6600" dirty="0">
                <a:latin typeface="Times New Roman" panose="02020603050405020304" pitchFamily="18" charset="0"/>
                <a:cs typeface="Times New Roman" panose="02020603050405020304" pitchFamily="18" charset="0"/>
              </a:rPr>
              <a:t>Develop confidence and additional </a:t>
            </a:r>
            <a:r>
              <a:rPr lang="en-US" sz="6600" dirty="0" smtClean="0">
                <a:latin typeface="Times New Roman" panose="02020603050405020304" pitchFamily="18" charset="0"/>
                <a:cs typeface="Times New Roman" panose="02020603050405020304" pitchFamily="18" charset="0"/>
              </a:rPr>
              <a:t>skills</a:t>
            </a:r>
            <a:r>
              <a:rPr lang="en-US" sz="66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393620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789DAF5-D7FC-443D-9188-ACD927825B5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1155" y="5647154"/>
            <a:ext cx="1210845" cy="1210845"/>
          </a:xfrm>
          <a:prstGeom prst="rect">
            <a:avLst/>
          </a:prstGeom>
        </p:spPr>
      </p:pic>
      <p:sp>
        <p:nvSpPr>
          <p:cNvPr id="11" name="TextBox 10">
            <a:extLst>
              <a:ext uri="{FF2B5EF4-FFF2-40B4-BE49-F238E27FC236}">
                <a16:creationId xmlns="" xmlns:a16="http://schemas.microsoft.com/office/drawing/2014/main" id="{E2CD5D5F-4B4A-4838-9E21-5B9A12723592}"/>
              </a:ext>
            </a:extLst>
          </p:cNvPr>
          <p:cNvSpPr txBox="1"/>
          <p:nvPr/>
        </p:nvSpPr>
        <p:spPr>
          <a:xfrm>
            <a:off x="144548" y="185530"/>
            <a:ext cx="11676391" cy="2123658"/>
          </a:xfrm>
          <a:prstGeom prst="rect">
            <a:avLst/>
          </a:prstGeom>
          <a:noFill/>
        </p:spPr>
        <p:txBody>
          <a:bodyPr wrap="square" rtlCol="0">
            <a:spAutoFit/>
          </a:bodyPr>
          <a:lstStyle/>
          <a:p>
            <a:pPr algn="ctr"/>
            <a:endParaRPr lang="en-US" sz="6600" dirty="0">
              <a:latin typeface="Times New Roman" panose="02020603050405020304" pitchFamily="18" charset="0"/>
              <a:cs typeface="Times New Roman" panose="02020603050405020304" pitchFamily="18" charset="0"/>
            </a:endParaRPr>
          </a:p>
          <a:p>
            <a:pPr algn="ctr"/>
            <a:endParaRPr lang="en-US" sz="6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936A4903-8FDD-45E9-AFA5-0E59453ADD66}"/>
              </a:ext>
            </a:extLst>
          </p:cNvPr>
          <p:cNvSpPr txBox="1"/>
          <p:nvPr/>
        </p:nvSpPr>
        <p:spPr>
          <a:xfrm>
            <a:off x="144548" y="185530"/>
            <a:ext cx="11676391" cy="5170646"/>
          </a:xfrm>
          <a:prstGeom prst="rect">
            <a:avLst/>
          </a:prstGeom>
          <a:noFill/>
        </p:spPr>
        <p:txBody>
          <a:bodyPr wrap="square" rtlCol="0">
            <a:spAutoFit/>
          </a:bodyPr>
          <a:lstStyle/>
          <a:p>
            <a:pPr algn="ctr"/>
            <a:r>
              <a:rPr lang="en-US" sz="6600" b="1" i="1" dirty="0">
                <a:latin typeface="Times New Roman" panose="02020603050405020304" pitchFamily="18" charset="0"/>
                <a:cs typeface="Times New Roman" panose="02020603050405020304" pitchFamily="18" charset="0"/>
              </a:rPr>
              <a:t>After school…</a:t>
            </a:r>
          </a:p>
          <a:p>
            <a:pPr algn="ctr"/>
            <a:r>
              <a:rPr lang="en-US" sz="6600" dirty="0">
                <a:latin typeface="Times New Roman" panose="02020603050405020304" pitchFamily="18" charset="0"/>
                <a:cs typeface="Times New Roman" panose="02020603050405020304" pitchFamily="18" charset="0"/>
              </a:rPr>
              <a:t>Usually we meet people right after high school </a:t>
            </a:r>
            <a:r>
              <a:rPr lang="en-US" sz="6600" dirty="0" smtClean="0">
                <a:latin typeface="Times New Roman" panose="02020603050405020304" pitchFamily="18" charset="0"/>
                <a:cs typeface="Times New Roman" panose="02020603050405020304" pitchFamily="18" charset="0"/>
              </a:rPr>
              <a:t>or whatever </a:t>
            </a:r>
            <a:r>
              <a:rPr lang="en-US" sz="6600" dirty="0">
                <a:latin typeface="Times New Roman" panose="02020603050405020304" pitchFamily="18" charset="0"/>
                <a:cs typeface="Times New Roman" panose="02020603050405020304" pitchFamily="18" charset="0"/>
              </a:rPr>
              <a:t>vocational training </a:t>
            </a:r>
            <a:r>
              <a:rPr lang="en-US" sz="6600" dirty="0" smtClean="0">
                <a:latin typeface="Times New Roman" panose="02020603050405020304" pitchFamily="18" charset="0"/>
                <a:cs typeface="Times New Roman" panose="02020603050405020304" pitchFamily="18" charset="0"/>
              </a:rPr>
              <a:t>they may </a:t>
            </a:r>
            <a:r>
              <a:rPr lang="en-US" sz="6600" dirty="0">
                <a:latin typeface="Times New Roman" panose="02020603050405020304" pitchFamily="18" charset="0"/>
                <a:cs typeface="Times New Roman" panose="02020603050405020304" pitchFamily="18" charset="0"/>
              </a:rPr>
              <a:t>have.</a:t>
            </a:r>
          </a:p>
        </p:txBody>
      </p:sp>
      <p:pic>
        <p:nvPicPr>
          <p:cNvPr id="8" name="Picture 7">
            <a:extLst>
              <a:ext uri="{FF2B5EF4-FFF2-40B4-BE49-F238E27FC236}">
                <a16:creationId xmlns="" xmlns:a16="http://schemas.microsoft.com/office/drawing/2014/main" id="{5E5376B9-FC98-43D9-B603-D6E9528DA5C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26419"/>
            <a:ext cx="2978331" cy="931581"/>
          </a:xfrm>
          <a:prstGeom prst="rect">
            <a:avLst/>
          </a:prstGeom>
        </p:spPr>
      </p:pic>
    </p:spTree>
    <p:extLst>
      <p:ext uri="{BB962C8B-B14F-4D97-AF65-F5344CB8AC3E}">
        <p14:creationId xmlns="" xmlns:p14="http://schemas.microsoft.com/office/powerpoint/2010/main" val="2557523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1988</Words>
  <Application>Microsoft Office PowerPoint</Application>
  <PresentationFormat>Custom</PresentationFormat>
  <Paragraphs>236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Sappenfield</dc:creator>
  <cp:lastModifiedBy>zacs</cp:lastModifiedBy>
  <cp:revision>58</cp:revision>
  <dcterms:created xsi:type="dcterms:W3CDTF">2020-08-26T18:02:52Z</dcterms:created>
  <dcterms:modified xsi:type="dcterms:W3CDTF">2020-09-24T18:48:46Z</dcterms:modified>
</cp:coreProperties>
</file>